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0" r:id="rId2"/>
    <p:sldId id="257" r:id="rId3"/>
    <p:sldId id="289" r:id="rId4"/>
    <p:sldId id="290" r:id="rId5"/>
    <p:sldId id="282" r:id="rId6"/>
    <p:sldId id="288" r:id="rId7"/>
    <p:sldId id="256" r:id="rId8"/>
    <p:sldId id="285" r:id="rId9"/>
    <p:sldId id="287" r:id="rId10"/>
    <p:sldId id="286" r:id="rId11"/>
    <p:sldId id="273" r:id="rId12"/>
    <p:sldId id="271" r:id="rId13"/>
    <p:sldId id="292" r:id="rId14"/>
    <p:sldId id="268" r:id="rId15"/>
    <p:sldId id="275" r:id="rId16"/>
    <p:sldId id="276" r:id="rId17"/>
    <p:sldId id="274" r:id="rId18"/>
    <p:sldId id="293"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C86ED-67F0-D949-ADDE-487370414AC5}" v="4" dt="2025-08-14T20:22:29.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0" autoAdjust="0"/>
    <p:restoredTop sz="83946"/>
  </p:normalViewPr>
  <p:slideViewPr>
    <p:cSldViewPr snapToGrid="0">
      <p:cViewPr varScale="1">
        <p:scale>
          <a:sx n="87" d="100"/>
          <a:sy n="87" d="100"/>
        </p:scale>
        <p:origin x="216"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F37B1-5706-456A-ADD4-DC152524148B}" type="datetimeFigureOut">
              <a:rPr lang="en-US" smtClean="0"/>
              <a:t>7/30/25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C402A-0F61-4809-BC6F-A83DC6EF4BD0}" type="slidenum">
              <a:rPr lang="en-US" smtClean="0"/>
              <a:t>‹#›</a:t>
            </a:fld>
            <a:endParaRPr lang="en-US"/>
          </a:p>
        </p:txBody>
      </p:sp>
    </p:spTree>
    <p:extLst>
      <p:ext uri="{BB962C8B-B14F-4D97-AF65-F5344CB8AC3E}">
        <p14:creationId xmlns:p14="http://schemas.microsoft.com/office/powerpoint/2010/main" val="308081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098/rsbl.2024.0622"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ways to measure or quantify "predictability", but I'm going to focus on cyclical phenomena. In other words, variables that might reasonably be expected to exhibit some kind of recurring pattern on a regular time scale or period.</a:t>
            </a:r>
          </a:p>
        </p:txBody>
      </p:sp>
      <p:sp>
        <p:nvSpPr>
          <p:cNvPr id="4" name="Slide Number Placeholder 3"/>
          <p:cNvSpPr>
            <a:spLocks noGrp="1"/>
          </p:cNvSpPr>
          <p:nvPr>
            <p:ph type="sldNum" sz="quarter" idx="5"/>
          </p:nvPr>
        </p:nvSpPr>
        <p:spPr/>
        <p:txBody>
          <a:bodyPr/>
          <a:lstStyle/>
          <a:p>
            <a:fld id="{B04C402A-0F61-4809-BC6F-A83DC6EF4BD0}" type="slidenum">
              <a:rPr lang="en-US" smtClean="0"/>
              <a:t>1</a:t>
            </a:fld>
            <a:endParaRPr lang="en-US"/>
          </a:p>
        </p:txBody>
      </p:sp>
    </p:spTree>
    <p:extLst>
      <p:ext uri="{BB962C8B-B14F-4D97-AF65-F5344CB8AC3E}">
        <p14:creationId xmlns:p14="http://schemas.microsoft.com/office/powerpoint/2010/main" val="1346153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multiple individual trees (a-g), growing in a variety of habitats, collected over 9 years</a:t>
            </a:r>
          </a:p>
          <a:p>
            <a:r>
              <a:rPr lang="en-US" dirty="0"/>
              <a:t>Columns represent seasons (</a:t>
            </a:r>
            <a:r>
              <a:rPr lang="en-US" dirty="0" err="1"/>
              <a:t>eg</a:t>
            </a:r>
            <a:r>
              <a:rPr lang="en-US" dirty="0"/>
              <a:t> I Jan-Apr, II May-Aug, III Sep-Dec);</a:t>
            </a:r>
          </a:p>
          <a:p>
            <a:r>
              <a:rPr lang="en-US" dirty="0"/>
              <a:t>rows represent different phenological states: ff fruiting and flowering, </a:t>
            </a:r>
            <a:r>
              <a:rPr lang="en-US" dirty="0" err="1"/>
              <a:t>fl</a:t>
            </a:r>
            <a:r>
              <a:rPr lang="en-US" dirty="0"/>
              <a:t> flowering only, </a:t>
            </a:r>
            <a:r>
              <a:rPr lang="en-US" dirty="0" err="1"/>
              <a:t>nf</a:t>
            </a:r>
            <a:r>
              <a:rPr lang="en-US" dirty="0"/>
              <a:t> no flowering or fruiting</a:t>
            </a:r>
          </a:p>
          <a:p>
            <a:endParaRPr lang="en-US" dirty="0"/>
          </a:p>
          <a:p>
            <a:r>
              <a:rPr lang="en-US" dirty="0"/>
              <a:t>But the heat map is a distraction!</a:t>
            </a:r>
          </a:p>
        </p:txBody>
      </p:sp>
      <p:sp>
        <p:nvSpPr>
          <p:cNvPr id="4" name="Slide Number Placeholder 3"/>
          <p:cNvSpPr>
            <a:spLocks noGrp="1"/>
          </p:cNvSpPr>
          <p:nvPr>
            <p:ph type="sldNum" sz="quarter" idx="5"/>
          </p:nvPr>
        </p:nvSpPr>
        <p:spPr/>
        <p:txBody>
          <a:bodyPr/>
          <a:lstStyle/>
          <a:p>
            <a:fld id="{B04C402A-0F61-4809-BC6F-A83DC6EF4BD0}" type="slidenum">
              <a:rPr lang="en-US" smtClean="0"/>
              <a:t>10</a:t>
            </a:fld>
            <a:endParaRPr lang="en-US"/>
          </a:p>
        </p:txBody>
      </p:sp>
    </p:spTree>
    <p:extLst>
      <p:ext uri="{BB962C8B-B14F-4D97-AF65-F5344CB8AC3E}">
        <p14:creationId xmlns:p14="http://schemas.microsoft.com/office/powerpoint/2010/main" val="271863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ecol</a:t>
            </a:r>
            <a:r>
              <a:rPr lang="en-US" dirty="0"/>
              <a:t> &amp; </a:t>
            </a:r>
            <a:r>
              <a:rPr lang="en-US" dirty="0" err="1"/>
              <a:t>evol</a:t>
            </a:r>
            <a:r>
              <a:rPr lang="en-US" dirty="0"/>
              <a:t>: how many eggs to lay? selecting a foraging strategy… life history diversity…</a:t>
            </a:r>
          </a:p>
          <a:p>
            <a:r>
              <a:rPr lang="en-US" dirty="0"/>
              <a:t>conservation: population persistence (MVP);  phenotypic diversity; effect on invasion biol</a:t>
            </a:r>
          </a:p>
          <a:p>
            <a:r>
              <a:rPr lang="en-US" dirty="0"/>
              <a:t>DWR: 	water management (how do </a:t>
            </a:r>
            <a:r>
              <a:rPr lang="en-US" dirty="0" err="1"/>
              <a:t>mgmt</a:t>
            </a:r>
            <a:r>
              <a:rPr lang="en-US" dirty="0"/>
              <a:t> decisions affect predictability of CV &amp; Delta environments?)</a:t>
            </a:r>
          </a:p>
          <a:p>
            <a:r>
              <a:rPr lang="en-US" dirty="0"/>
              <a:t>	environ qual (predictability of key habitat? climate change?)</a:t>
            </a:r>
          </a:p>
          <a:p>
            <a:r>
              <a:rPr lang="en-US" dirty="0"/>
              <a:t>	functional </a:t>
            </a:r>
            <a:r>
              <a:rPr lang="en-US" dirty="0" err="1"/>
              <a:t>ecol</a:t>
            </a:r>
            <a:r>
              <a:rPr lang="en-US" dirty="0"/>
              <a:t> (env pred affects community structure—inform resource &amp; </a:t>
            </a:r>
            <a:r>
              <a:rPr lang="en-US" dirty="0" err="1"/>
              <a:t>spp</a:t>
            </a:r>
            <a:r>
              <a:rPr lang="en-US" dirty="0"/>
              <a:t> </a:t>
            </a:r>
            <a:r>
              <a:rPr lang="en-US" dirty="0" err="1"/>
              <a:t>mgmt</a:t>
            </a:r>
            <a:r>
              <a:rPr lang="en-US" dirty="0"/>
              <a:t>)</a:t>
            </a:r>
          </a:p>
          <a:p>
            <a:r>
              <a:rPr lang="en-US" dirty="0"/>
              <a:t>	restoration (restoration may affect env pred: compare to established habitat and historical conditions)</a:t>
            </a:r>
          </a:p>
          <a:p>
            <a:r>
              <a:rPr lang="en-US" dirty="0"/>
              <a:t>examples:	how does the hydrography vary upstream vs downstream of a water diversion?</a:t>
            </a:r>
          </a:p>
          <a:p>
            <a:r>
              <a:rPr lang="en-US" dirty="0"/>
              <a:t>	how does the spawning habitat for salmon compare across tributaries?</a:t>
            </a:r>
          </a:p>
          <a:p>
            <a:r>
              <a:rPr lang="en-US" dirty="0"/>
              <a:t>	how predictable is diel zooplankton density in DS habitat from one year to the next?</a:t>
            </a:r>
          </a:p>
          <a:p>
            <a:r>
              <a:rPr lang="en-US" dirty="0"/>
              <a:t>	how might salt marsh restoration affect the predictability of DOM?</a:t>
            </a:r>
          </a:p>
          <a:p>
            <a:endParaRPr lang="en-US" dirty="0"/>
          </a:p>
          <a:p>
            <a:r>
              <a:rPr lang="en-US" dirty="0"/>
              <a:t>duck eggs, Ducks Unlimited; spring-run Chinook, USFWS (Michael </a:t>
            </a:r>
            <a:r>
              <a:rPr lang="en-US" dirty="0" err="1"/>
              <a:t>Humling</a:t>
            </a:r>
            <a:r>
              <a:rPr lang="en-US" dirty="0"/>
              <a:t>)</a:t>
            </a:r>
          </a:p>
        </p:txBody>
      </p:sp>
      <p:sp>
        <p:nvSpPr>
          <p:cNvPr id="4" name="Slide Number Placeholder 3"/>
          <p:cNvSpPr>
            <a:spLocks noGrp="1"/>
          </p:cNvSpPr>
          <p:nvPr>
            <p:ph type="sldNum" sz="quarter" idx="5"/>
          </p:nvPr>
        </p:nvSpPr>
        <p:spPr/>
        <p:txBody>
          <a:bodyPr/>
          <a:lstStyle/>
          <a:p>
            <a:fld id="{B04C402A-0F61-4809-BC6F-A83DC6EF4BD0}" type="slidenum">
              <a:rPr lang="en-US" smtClean="0"/>
              <a:t>11</a:t>
            </a:fld>
            <a:endParaRPr lang="en-US"/>
          </a:p>
        </p:txBody>
      </p:sp>
    </p:spTree>
    <p:extLst>
      <p:ext uri="{BB962C8B-B14F-4D97-AF65-F5344CB8AC3E}">
        <p14:creationId xmlns:p14="http://schemas.microsoft.com/office/powerpoint/2010/main" val="449712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5 data sets are monthly rainfall 1980-2000</a:t>
            </a:r>
          </a:p>
          <a:p>
            <a:endParaRPr lang="en-US" dirty="0"/>
          </a:p>
          <a:p>
            <a:r>
              <a:rPr lang="en-US" dirty="0"/>
              <a:t>For now, just look at P--we'll talk about C and M shortly.</a:t>
            </a:r>
          </a:p>
          <a:p>
            <a:endParaRPr lang="en-US" dirty="0"/>
          </a:p>
          <a:p>
            <a:r>
              <a:rPr lang="en-US" dirty="0"/>
              <a:t>[animation shows P, C &amp; M starting w the most predictable, Cuyamaca]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time series is a great way to look at periodic phenomena, at least initially, and there are multiple means of visualizing time series, specifically. However, I’m not going to spend time on this.</a:t>
            </a:r>
          </a:p>
          <a:p>
            <a:endParaRPr lang="en-US" dirty="0"/>
          </a:p>
        </p:txBody>
      </p:sp>
      <p:sp>
        <p:nvSpPr>
          <p:cNvPr id="4" name="Slide Number Placeholder 3"/>
          <p:cNvSpPr>
            <a:spLocks noGrp="1"/>
          </p:cNvSpPr>
          <p:nvPr>
            <p:ph type="sldNum" sz="quarter" idx="5"/>
          </p:nvPr>
        </p:nvSpPr>
        <p:spPr/>
        <p:txBody>
          <a:bodyPr/>
          <a:lstStyle/>
          <a:p>
            <a:fld id="{B04C402A-0F61-4809-BC6F-A83DC6EF4BD0}" type="slidenum">
              <a:rPr lang="en-US" smtClean="0"/>
              <a:t>13</a:t>
            </a:fld>
            <a:endParaRPr lang="en-US"/>
          </a:p>
        </p:txBody>
      </p:sp>
    </p:spTree>
    <p:extLst>
      <p:ext uri="{BB962C8B-B14F-4D97-AF65-F5344CB8AC3E}">
        <p14:creationId xmlns:p14="http://schemas.microsoft.com/office/powerpoint/2010/main" val="830465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more sophisticated alternative, I’d like share how you can convert that </a:t>
            </a:r>
            <a:r>
              <a:rPr lang="en-US" dirty="0" err="1"/>
              <a:t>ts</a:t>
            </a:r>
            <a:r>
              <a:rPr lang="en-US" dirty="0"/>
              <a:t> data into a heat map. Here’s the same Sac </a:t>
            </a:r>
            <a:r>
              <a:rPr lang="en-US" dirty="0" err="1"/>
              <a:t>precip</a:t>
            </a:r>
            <a:r>
              <a:rPr lang="en-US" dirty="0"/>
              <a:t> data from the previous slide in heat map form. Note that with data having a fixed lower bound (you can’t have less than 0 rainfall!), the SD is highly correlated with the mean. To compare sites or months, you need to correct for this bias. Here, I’ve used log classes to remove the correlation </a:t>
            </a:r>
            <a:r>
              <a:rPr lang="en-US" dirty="0" err="1"/>
              <a:t>btwn</a:t>
            </a:r>
            <a:r>
              <a:rPr lang="en-US" dirty="0"/>
              <a:t> SD and mean. Obviously, 12 classes of rainfall quantity (</a:t>
            </a:r>
            <a:r>
              <a:rPr lang="en-US" dirty="0" err="1"/>
              <a:t>i</a:t>
            </a:r>
            <a:r>
              <a:rPr lang="en-US" dirty="0"/>
              <a:t>) weren’t necessary to examine the Sacramento data, but this was necessary for wetter areas that might be interesting point of comparison—see these data from western Washington. </a:t>
            </a:r>
          </a:p>
          <a:p>
            <a:endParaRPr lang="en-US" dirty="0"/>
          </a:p>
          <a:p>
            <a:endParaRPr lang="en-US" dirty="0"/>
          </a:p>
        </p:txBody>
      </p:sp>
      <p:sp>
        <p:nvSpPr>
          <p:cNvPr id="4" name="Slide Number Placeholder 3"/>
          <p:cNvSpPr>
            <a:spLocks noGrp="1"/>
          </p:cNvSpPr>
          <p:nvPr>
            <p:ph type="sldNum" sz="quarter" idx="5"/>
          </p:nvPr>
        </p:nvSpPr>
        <p:spPr/>
        <p:txBody>
          <a:bodyPr/>
          <a:lstStyle/>
          <a:p>
            <a:fld id="{B04C402A-0F61-4809-BC6F-A83DC6EF4BD0}" type="slidenum">
              <a:rPr lang="en-US" smtClean="0"/>
              <a:t>14</a:t>
            </a:fld>
            <a:endParaRPr lang="en-US"/>
          </a:p>
        </p:txBody>
      </p:sp>
    </p:spTree>
    <p:extLst>
      <p:ext uri="{BB962C8B-B14F-4D97-AF65-F5344CB8AC3E}">
        <p14:creationId xmlns:p14="http://schemas.microsoft.com/office/powerpoint/2010/main" val="122888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C402A-0F61-4809-BC6F-A83DC6EF4BD0}" type="slidenum">
              <a:rPr lang="en-US" smtClean="0"/>
              <a:t>16</a:t>
            </a:fld>
            <a:endParaRPr lang="en-US"/>
          </a:p>
        </p:txBody>
      </p:sp>
    </p:spTree>
    <p:extLst>
      <p:ext uri="{BB962C8B-B14F-4D97-AF65-F5344CB8AC3E}">
        <p14:creationId xmlns:p14="http://schemas.microsoft.com/office/powerpoint/2010/main" val="22079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 series is a great way to look at periodic phenomena, at least initially, and there are multiple means of visualizing time series, specifically. However, I’m not going to spend time on this—but maybe we’ll get Ted Swift to give us a </a:t>
            </a:r>
            <a:r>
              <a:rPr lang="en-US" dirty="0" err="1"/>
              <a:t>ts</a:t>
            </a:r>
            <a:r>
              <a:rPr lang="en-US" dirty="0"/>
              <a:t> workshop in the future. </a:t>
            </a:r>
          </a:p>
        </p:txBody>
      </p:sp>
      <p:sp>
        <p:nvSpPr>
          <p:cNvPr id="4" name="Slide Number Placeholder 3"/>
          <p:cNvSpPr>
            <a:spLocks noGrp="1"/>
          </p:cNvSpPr>
          <p:nvPr>
            <p:ph type="sldNum" sz="quarter" idx="5"/>
          </p:nvPr>
        </p:nvSpPr>
        <p:spPr/>
        <p:txBody>
          <a:bodyPr/>
          <a:lstStyle/>
          <a:p>
            <a:fld id="{B04C402A-0F61-4809-BC6F-A83DC6EF4BD0}" type="slidenum">
              <a:rPr lang="en-US" smtClean="0"/>
              <a:t>17</a:t>
            </a:fld>
            <a:endParaRPr lang="en-US"/>
          </a:p>
        </p:txBody>
      </p:sp>
    </p:spTree>
    <p:extLst>
      <p:ext uri="{BB962C8B-B14F-4D97-AF65-F5344CB8AC3E}">
        <p14:creationId xmlns:p14="http://schemas.microsoft.com/office/powerpoint/2010/main" val="230738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ways to measure or quantify "predictability", but I'm going to focus on cyclical phenomena. In other words, variables that might reasonably be expected to exhibit some kind of recurring pattern on a regular time scale or period.</a:t>
            </a:r>
          </a:p>
          <a:p>
            <a:endParaRPr lang="en-US" dirty="0"/>
          </a:p>
          <a:p>
            <a:r>
              <a:rPr lang="en-US" dirty="0"/>
              <a:t>Primary productivity in the photic zone (and [oxygen]) of intertidal sediments (Fig 1 top, Fig 3 bottom, Haro et al. 2019 DOI </a:t>
            </a:r>
            <a:r>
              <a:rPr lang="en-US" sz="1200" b="0" i="0" kern="1200" dirty="0">
                <a:solidFill>
                  <a:schemeClr val="tx1"/>
                </a:solidFill>
                <a:effectLst/>
                <a:latin typeface="+mn-lt"/>
                <a:ea typeface="+mn-ea"/>
                <a:cs typeface="+mn-cs"/>
              </a:rPr>
              <a:t>10.1038/s41598-019-49971-8)</a:t>
            </a:r>
            <a:endParaRPr lang="en-US" dirty="0"/>
          </a:p>
          <a:p>
            <a:endParaRPr lang="en-US" dirty="0"/>
          </a:p>
          <a:p>
            <a:r>
              <a:rPr lang="en-US" dirty="0"/>
              <a:t>environmental heterogeneity…temporal periodicity is a central feature of ecosystems everywhere and fluctuations within these periods—days, lunar phases, years and more!--at least partially explains life history adaptations, physiological rhythms, latitudinal diversity gradients, and community structure</a:t>
            </a:r>
          </a:p>
          <a:p>
            <a:endParaRPr lang="en-US" dirty="0"/>
          </a:p>
          <a:p>
            <a:r>
              <a:rPr lang="en-US" dirty="0"/>
              <a:t>PREDICTABILTY can be maximal (</a:t>
            </a:r>
            <a:r>
              <a:rPr lang="en-US" dirty="0" err="1"/>
              <a:t>ie</a:t>
            </a:r>
            <a:r>
              <a:rPr lang="en-US" dirty="0"/>
              <a:t> P=1) through complete constancy, complete contingency or a combination of the two…</a:t>
            </a:r>
          </a:p>
          <a:p>
            <a:endParaRPr lang="en-US" dirty="0"/>
          </a:p>
          <a:p>
            <a:endParaRPr lang="en-US" dirty="0"/>
          </a:p>
          <a:p>
            <a:r>
              <a:rPr lang="en-US" dirty="0"/>
              <a:t>constant over time (temperature in the deep sea)</a:t>
            </a:r>
          </a:p>
          <a:p>
            <a:r>
              <a:rPr lang="en-US" dirty="0"/>
              <a:t>regular change over time (seasonal environments may be variable but predictable—California summers are warm and dry; winters are cool and wet)</a:t>
            </a:r>
          </a:p>
          <a:p>
            <a:r>
              <a:rPr lang="en-US" dirty="0"/>
              <a:t>temporal autocorrelation (conditions now are closely correlated with conditions in the future: color of the environmental noise said to be </a:t>
            </a:r>
            <a:r>
              <a:rPr lang="en-US" i="1" dirty="0"/>
              <a:t>reddened</a:t>
            </a:r>
            <a:r>
              <a:rPr lang="en-US" dirty="0"/>
              <a:t>)</a:t>
            </a:r>
          </a:p>
          <a:p>
            <a:endParaRPr lang="en-US" dirty="0"/>
          </a:p>
          <a:p>
            <a:endParaRPr lang="en-US" dirty="0"/>
          </a:p>
          <a:p>
            <a:r>
              <a:rPr lang="en-US" dirty="0"/>
              <a:t>data could refer to behavior…period could be weekly (number of persons present at West Sac each day of the week)</a:t>
            </a:r>
          </a:p>
          <a:p>
            <a:endParaRPr lang="en-US" dirty="0"/>
          </a:p>
          <a:p>
            <a:r>
              <a:rPr lang="en-US" dirty="0"/>
              <a:t>top 2 time series: figure 2 from DOI: 10.1007/s12650-019-00586-1 (cropped)</a:t>
            </a:r>
          </a:p>
          <a:p>
            <a:endParaRPr lang="en-US" dirty="0"/>
          </a:p>
          <a:p>
            <a:r>
              <a:rPr lang="en-US" dirty="0"/>
              <a:t>bottom figure: https://</a:t>
            </a:r>
            <a:r>
              <a:rPr lang="en-US" dirty="0" err="1"/>
              <a:t>climatereanalyzer.org</a:t>
            </a:r>
            <a:r>
              <a:rPr lang="en-US" dirty="0"/>
              <a:t>/</a:t>
            </a:r>
            <a:r>
              <a:rPr lang="en-US" dirty="0" err="1"/>
              <a:t>clim</a:t>
            </a:r>
            <a:r>
              <a:rPr lang="en-US" dirty="0"/>
              <a:t>/t2_daily/?</a:t>
            </a:r>
            <a:r>
              <a:rPr lang="en-US" dirty="0" err="1"/>
              <a:t>dm_id</a:t>
            </a:r>
            <a:r>
              <a:rPr lang="en-US" dirty="0"/>
              <a:t>=world</a:t>
            </a:r>
          </a:p>
        </p:txBody>
      </p:sp>
      <p:sp>
        <p:nvSpPr>
          <p:cNvPr id="4" name="Slide Number Placeholder 3"/>
          <p:cNvSpPr>
            <a:spLocks noGrp="1"/>
          </p:cNvSpPr>
          <p:nvPr>
            <p:ph type="sldNum" sz="quarter" idx="5"/>
          </p:nvPr>
        </p:nvSpPr>
        <p:spPr/>
        <p:txBody>
          <a:bodyPr/>
          <a:lstStyle/>
          <a:p>
            <a:fld id="{B04C402A-0F61-4809-BC6F-A83DC6EF4BD0}" type="slidenum">
              <a:rPr lang="en-US" smtClean="0"/>
              <a:t>2</a:t>
            </a:fld>
            <a:endParaRPr lang="en-US"/>
          </a:p>
        </p:txBody>
      </p:sp>
    </p:spTree>
    <p:extLst>
      <p:ext uri="{BB962C8B-B14F-4D97-AF65-F5344CB8AC3E}">
        <p14:creationId xmlns:p14="http://schemas.microsoft.com/office/powerpoint/2010/main" val="92369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Insect diel activity patterns over a latitudinal gradient (Fig 1b Wong 2025 </a:t>
            </a:r>
            <a:r>
              <a:rPr lang="en-US" sz="1200" b="0" i="0" kern="1200" dirty="0" err="1">
                <a:solidFill>
                  <a:schemeClr val="tx1"/>
                </a:solidFill>
                <a:effectLst/>
                <a:latin typeface="+mn-lt"/>
                <a:ea typeface="+mn-ea"/>
                <a:cs typeface="+mn-cs"/>
              </a:rPr>
              <a:t>DOI:</a:t>
            </a:r>
            <a:r>
              <a:rPr lang="en-US" sz="1200" b="0" i="0" u="none" strike="noStrike" kern="1200" dirty="0" err="1">
                <a:solidFill>
                  <a:schemeClr val="tx1"/>
                </a:solidFill>
                <a:effectLst/>
                <a:latin typeface="+mn-lt"/>
                <a:ea typeface="+mn-ea"/>
                <a:cs typeface="+mn-cs"/>
                <a:hlinkClick r:id="rId3" tooltip="doi link"/>
              </a:rPr>
              <a:t>https</a:t>
            </a:r>
            <a:r>
              <a:rPr lang="en-US" sz="1200" b="0" i="0" u="none" strike="noStrike" kern="1200" dirty="0">
                <a:solidFill>
                  <a:schemeClr val="tx1"/>
                </a:solidFill>
                <a:effectLst/>
                <a:latin typeface="+mn-lt"/>
                <a:ea typeface="+mn-ea"/>
                <a:cs typeface="+mn-cs"/>
                <a:hlinkClick r:id="rId3" tooltip="doi link"/>
              </a:rPr>
              <a:t>://doi.org/10.1098/rsbl.2024.0622</a:t>
            </a:r>
            <a:r>
              <a:rPr lang="en-US" sz="1200" b="0" i="0" u="none" strike="noStrik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Circadian rhythms in humans (Fig 13.1, Broussard et al. 2017 in Kumar (ed) Biological Timekeeping…</a:t>
            </a: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/10.1007/978-81-322-3688-7_13)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Predation risk constrains diel behavior (Fig 3 partial, Veldhuis et al. 2020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/10.1038/s41559-020-1218-2)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Diel patterns in nitrate concentration in the river </a:t>
            </a:r>
            <a:r>
              <a:rPr lang="en-US" sz="1200" b="0" i="0" kern="1200" dirty="0" err="1">
                <a:solidFill>
                  <a:schemeClr val="tx1"/>
                </a:solidFill>
                <a:effectLst/>
                <a:latin typeface="+mn-lt"/>
                <a:ea typeface="+mn-ea"/>
                <a:cs typeface="+mn-cs"/>
              </a:rPr>
              <a:t>Elz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sw</a:t>
            </a:r>
            <a:r>
              <a:rPr lang="en-US" sz="1200" b="0" i="0" kern="1200" dirty="0">
                <a:solidFill>
                  <a:schemeClr val="tx1"/>
                </a:solidFill>
                <a:effectLst/>
                <a:latin typeface="+mn-lt"/>
                <a:ea typeface="+mn-ea"/>
                <a:cs typeface="+mn-cs"/>
              </a:rPr>
              <a:t> Germany) (Fig 2, Greiwe et al. 2021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/10.5194/bg-18-4705-2021)</a:t>
            </a:r>
          </a:p>
          <a:p>
            <a:endParaRPr lang="en-US" dirty="0"/>
          </a:p>
        </p:txBody>
      </p:sp>
      <p:sp>
        <p:nvSpPr>
          <p:cNvPr id="4" name="Slide Number Placeholder 3"/>
          <p:cNvSpPr>
            <a:spLocks noGrp="1"/>
          </p:cNvSpPr>
          <p:nvPr>
            <p:ph type="sldNum" sz="quarter" idx="5"/>
          </p:nvPr>
        </p:nvSpPr>
        <p:spPr/>
        <p:txBody>
          <a:bodyPr/>
          <a:lstStyle/>
          <a:p>
            <a:fld id="{B04C402A-0F61-4809-BC6F-A83DC6EF4BD0}" type="slidenum">
              <a:rPr lang="en-US" smtClean="0"/>
              <a:t>3</a:t>
            </a:fld>
            <a:endParaRPr lang="en-US"/>
          </a:p>
        </p:txBody>
      </p:sp>
    </p:spTree>
    <p:extLst>
      <p:ext uri="{BB962C8B-B14F-4D97-AF65-F5344CB8AC3E}">
        <p14:creationId xmlns:p14="http://schemas.microsoft.com/office/powerpoint/2010/main" val="1845951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rank</a:t>
            </a:r>
          </a:p>
        </p:txBody>
      </p:sp>
      <p:sp>
        <p:nvSpPr>
          <p:cNvPr id="4" name="Slide Number Placeholder 3"/>
          <p:cNvSpPr>
            <a:spLocks noGrp="1"/>
          </p:cNvSpPr>
          <p:nvPr>
            <p:ph type="sldNum" sz="quarter" idx="5"/>
          </p:nvPr>
        </p:nvSpPr>
        <p:spPr/>
        <p:txBody>
          <a:bodyPr/>
          <a:lstStyle/>
          <a:p>
            <a:fld id="{B04C402A-0F61-4809-BC6F-A83DC6EF4BD0}" type="slidenum">
              <a:rPr lang="en-US" smtClean="0"/>
              <a:t>4</a:t>
            </a:fld>
            <a:endParaRPr lang="en-US"/>
          </a:p>
        </p:txBody>
      </p:sp>
    </p:spTree>
    <p:extLst>
      <p:ext uri="{BB962C8B-B14F-4D97-AF65-F5344CB8AC3E}">
        <p14:creationId xmlns:p14="http://schemas.microsoft.com/office/powerpoint/2010/main" val="117713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C402A-0F61-4809-BC6F-A83DC6EF4BD0}" type="slidenum">
              <a:rPr lang="en-US" smtClean="0"/>
              <a:t>5</a:t>
            </a:fld>
            <a:endParaRPr lang="en-US"/>
          </a:p>
        </p:txBody>
      </p:sp>
    </p:spTree>
    <p:extLst>
      <p:ext uri="{BB962C8B-B14F-4D97-AF65-F5344CB8AC3E}">
        <p14:creationId xmlns:p14="http://schemas.microsoft.com/office/powerpoint/2010/main" val="314158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91090-25B5-4524-26CA-C7442A5BD6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F512F-9CE1-A047-BB0B-0BC55BE11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7B430-E14D-E206-584C-6A090ABAE8B1}"/>
              </a:ext>
            </a:extLst>
          </p:cNvPr>
          <p:cNvSpPr>
            <a:spLocks noGrp="1"/>
          </p:cNvSpPr>
          <p:nvPr>
            <p:ph type="body" idx="1"/>
          </p:nvPr>
        </p:nvSpPr>
        <p:spPr/>
        <p:txBody>
          <a:bodyPr/>
          <a:lstStyle/>
          <a:p>
            <a:r>
              <a:rPr lang="en-US" dirty="0"/>
              <a:t>environmental heterogeneity…temporal periodicity is a central feature of ecosystems everywhere and fluctuations within these periods—days, lunar phases, years and more!--at least partially explains life history adaptations, physiological rhythms, latitudinal diversity gradients, and community structure</a:t>
            </a:r>
          </a:p>
          <a:p>
            <a:endParaRPr lang="en-US" dirty="0"/>
          </a:p>
          <a:p>
            <a:r>
              <a:rPr lang="en-US" dirty="0"/>
              <a:t>PREDICTABILTY can be maximal (</a:t>
            </a:r>
            <a:r>
              <a:rPr lang="en-US" dirty="0" err="1"/>
              <a:t>ie</a:t>
            </a:r>
            <a:r>
              <a:rPr lang="en-US" dirty="0"/>
              <a:t> P=1) through complete constancy, complete contingency or a combination of the two…</a:t>
            </a:r>
          </a:p>
          <a:p>
            <a:endParaRPr lang="en-US" dirty="0"/>
          </a:p>
          <a:p>
            <a:endParaRPr lang="en-US" dirty="0"/>
          </a:p>
          <a:p>
            <a:r>
              <a:rPr lang="en-US" dirty="0"/>
              <a:t>constant over time (temperature in the deep sea)</a:t>
            </a:r>
          </a:p>
          <a:p>
            <a:r>
              <a:rPr lang="en-US" dirty="0"/>
              <a:t>regular change over time (seasonal environments may be variable but predictable—California summers are warm and dry; winters are cool and wet)</a:t>
            </a:r>
          </a:p>
          <a:p>
            <a:r>
              <a:rPr lang="en-US" dirty="0"/>
              <a:t>temporal autocorrelation (conditions now are closely correlated with conditions in the future: color of the environmental noise said to be </a:t>
            </a:r>
            <a:r>
              <a:rPr lang="en-US" i="1" dirty="0"/>
              <a:t>reddened</a:t>
            </a:r>
            <a:r>
              <a:rPr lang="en-US" dirty="0"/>
              <a:t>)</a:t>
            </a:r>
          </a:p>
          <a:p>
            <a:endParaRPr lang="en-US" dirty="0"/>
          </a:p>
          <a:p>
            <a:endParaRPr lang="en-US" dirty="0"/>
          </a:p>
          <a:p>
            <a:r>
              <a:rPr lang="en-US" dirty="0"/>
              <a:t>data could refer to behavior…period could be weekly (number of persons present at West Sac each day of the week)</a:t>
            </a:r>
          </a:p>
          <a:p>
            <a:endParaRPr lang="en-US" dirty="0"/>
          </a:p>
          <a:p>
            <a:r>
              <a:rPr lang="en-US" dirty="0"/>
              <a:t>top 2 time series: figure 2 from DOI: 10.1007/s12650-019-00586-1 (cropped)</a:t>
            </a:r>
          </a:p>
          <a:p>
            <a:endParaRPr lang="en-US" dirty="0"/>
          </a:p>
          <a:p>
            <a:r>
              <a:rPr lang="en-US" dirty="0"/>
              <a:t>bottom figure: https://</a:t>
            </a:r>
            <a:r>
              <a:rPr lang="en-US" dirty="0" err="1"/>
              <a:t>climatereanalyzer.org</a:t>
            </a:r>
            <a:r>
              <a:rPr lang="en-US" dirty="0"/>
              <a:t>/</a:t>
            </a:r>
            <a:r>
              <a:rPr lang="en-US" dirty="0" err="1"/>
              <a:t>clim</a:t>
            </a:r>
            <a:r>
              <a:rPr lang="en-US" dirty="0"/>
              <a:t>/t2_daily/?</a:t>
            </a:r>
            <a:r>
              <a:rPr lang="en-US" dirty="0" err="1"/>
              <a:t>dm_id</a:t>
            </a:r>
            <a:r>
              <a:rPr lang="en-US" dirty="0"/>
              <a:t>=world</a:t>
            </a:r>
          </a:p>
        </p:txBody>
      </p:sp>
      <p:sp>
        <p:nvSpPr>
          <p:cNvPr id="4" name="Slide Number Placeholder 3">
            <a:extLst>
              <a:ext uri="{FF2B5EF4-FFF2-40B4-BE49-F238E27FC236}">
                <a16:creationId xmlns:a16="http://schemas.microsoft.com/office/drawing/2014/main" id="{A2353F34-051E-29D5-9830-3A8FAB83EE7E}"/>
              </a:ext>
            </a:extLst>
          </p:cNvPr>
          <p:cNvSpPr>
            <a:spLocks noGrp="1"/>
          </p:cNvSpPr>
          <p:nvPr>
            <p:ph type="sldNum" sz="quarter" idx="5"/>
          </p:nvPr>
        </p:nvSpPr>
        <p:spPr/>
        <p:txBody>
          <a:bodyPr/>
          <a:lstStyle/>
          <a:p>
            <a:fld id="{B04C402A-0F61-4809-BC6F-A83DC6EF4BD0}" type="slidenum">
              <a:rPr lang="en-US" smtClean="0"/>
              <a:t>6</a:t>
            </a:fld>
            <a:endParaRPr lang="en-US"/>
          </a:p>
        </p:txBody>
      </p:sp>
    </p:spTree>
    <p:extLst>
      <p:ext uri="{BB962C8B-B14F-4D97-AF65-F5344CB8AC3E}">
        <p14:creationId xmlns:p14="http://schemas.microsoft.com/office/powerpoint/2010/main" val="85163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 shows data on its phenological status over 9 years. In every season (I-III), for every year, it's always ff--fruiting and flowering. Perfect C constancy makes predictability easy!</a:t>
            </a:r>
          </a:p>
          <a:p>
            <a:endParaRPr lang="en-US" dirty="0"/>
          </a:p>
          <a:p>
            <a:r>
              <a:rPr lang="en-US" dirty="0"/>
              <a:t>Tree b shows the same kind of data, but this tree is in a different state each season (C=0), but contingency (M) the status is different every season but the pattern is invariant across all years. Again Predictability is easy.</a:t>
            </a:r>
          </a:p>
          <a:p>
            <a:endParaRPr lang="en-US" dirty="0"/>
          </a:p>
          <a:p>
            <a:r>
              <a:rPr lang="en-US" dirty="0"/>
              <a:t>Tree c, perhaps growing in different habitat, shows a 3rd pattern: here C is improved over Tree b but lower than Tree a. P is the sum of C + M</a:t>
            </a:r>
          </a:p>
          <a:p>
            <a:endParaRPr lang="en-US" dirty="0"/>
          </a:p>
          <a:p>
            <a:r>
              <a:rPr lang="en-US" dirty="0"/>
              <a:t>The pattern is perfectly predictable for trees a, b &amp; c—if we know the season, we know the phenological state of the tree.</a:t>
            </a:r>
          </a:p>
          <a:p>
            <a:endParaRPr lang="en-US" dirty="0"/>
          </a:p>
          <a:p>
            <a:r>
              <a:rPr lang="en-US" dirty="0"/>
              <a:t>The opposite is true for Tree g—all states are equally likely at any season. </a:t>
            </a:r>
          </a:p>
          <a:p>
            <a:endParaRPr lang="en-US" dirty="0"/>
          </a:p>
          <a:p>
            <a:r>
              <a:rPr lang="en-US" dirty="0"/>
              <a:t>perfect C: Tree a…complete constancy, across all seasons and across all years</a:t>
            </a:r>
          </a:p>
          <a:p>
            <a:r>
              <a:rPr lang="en-US" dirty="0"/>
              <a:t>perfect M: Tree b…complete contingency, the state is different for each season, but the pattern is identical year after year</a:t>
            </a:r>
          </a:p>
          <a:p>
            <a:r>
              <a:rPr lang="en-US" dirty="0"/>
              <a:t>perfect P through a combination of C + M: Tree c, here the pattern is the same for all years but some phenological states are common to more than one season.</a:t>
            </a:r>
          </a:p>
        </p:txBody>
      </p:sp>
      <p:sp>
        <p:nvSpPr>
          <p:cNvPr id="4" name="Slide Number Placeholder 3"/>
          <p:cNvSpPr>
            <a:spLocks noGrp="1"/>
          </p:cNvSpPr>
          <p:nvPr>
            <p:ph type="sldNum" sz="quarter" idx="5"/>
          </p:nvPr>
        </p:nvSpPr>
        <p:spPr/>
        <p:txBody>
          <a:bodyPr/>
          <a:lstStyle/>
          <a:p>
            <a:fld id="{B04C402A-0F61-4809-BC6F-A83DC6EF4BD0}" type="slidenum">
              <a:rPr lang="en-US" smtClean="0"/>
              <a:t>7</a:t>
            </a:fld>
            <a:endParaRPr lang="en-US"/>
          </a:p>
        </p:txBody>
      </p:sp>
    </p:spTree>
    <p:extLst>
      <p:ext uri="{BB962C8B-B14F-4D97-AF65-F5344CB8AC3E}">
        <p14:creationId xmlns:p14="http://schemas.microsoft.com/office/powerpoint/2010/main" val="243338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CONTINGENCY is low when the probability of occurrence for each state is independent of the season (trees a, d &amp; g). In other words, when the columns of the data matrix are homogenous.</a:t>
            </a:r>
          </a:p>
          <a:p>
            <a:endParaRPr lang="en-US" dirty="0"/>
          </a:p>
          <a:p>
            <a:r>
              <a:rPr lang="en-US" dirty="0"/>
              <a:t>CONSTANCY is minimal when the state of the tree fluctuates to the greatest degree possible during the year. Note that the row totals are equal (trees b, e &amp; g)</a:t>
            </a:r>
          </a:p>
        </p:txBody>
      </p:sp>
      <p:sp>
        <p:nvSpPr>
          <p:cNvPr id="4" name="Slide Number Placeholder 3"/>
          <p:cNvSpPr>
            <a:spLocks noGrp="1"/>
          </p:cNvSpPr>
          <p:nvPr>
            <p:ph type="sldNum" sz="quarter" idx="5"/>
          </p:nvPr>
        </p:nvSpPr>
        <p:spPr/>
        <p:txBody>
          <a:bodyPr/>
          <a:lstStyle/>
          <a:p>
            <a:fld id="{B04C402A-0F61-4809-BC6F-A83DC6EF4BD0}" type="slidenum">
              <a:rPr lang="en-US" smtClean="0"/>
              <a:t>8</a:t>
            </a:fld>
            <a:endParaRPr lang="en-US"/>
          </a:p>
        </p:txBody>
      </p:sp>
    </p:spTree>
    <p:extLst>
      <p:ext uri="{BB962C8B-B14F-4D97-AF65-F5344CB8AC3E}">
        <p14:creationId xmlns:p14="http://schemas.microsoft.com/office/powerpoint/2010/main" val="123023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88CB-D659-03C8-4132-5418AA03E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8FE69-83B5-102E-7D39-FD0A535F3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E96F40-C7E4-2943-9E33-826BCCB73C73}"/>
              </a:ext>
            </a:extLst>
          </p:cNvPr>
          <p:cNvSpPr>
            <a:spLocks noGrp="1"/>
          </p:cNvSpPr>
          <p:nvPr>
            <p:ph type="body" idx="1"/>
          </p:nvPr>
        </p:nvSpPr>
        <p:spPr/>
        <p:txBody>
          <a:bodyPr/>
          <a:lstStyle/>
          <a:p>
            <a:r>
              <a:rPr lang="en-US" dirty="0"/>
              <a:t>Trees d, e, and f show that constancy and contingency are separable for intermediate degrees of predictability.</a:t>
            </a:r>
          </a:p>
          <a:p>
            <a:endParaRPr lang="en-US" dirty="0"/>
          </a:p>
          <a:p>
            <a:r>
              <a:rPr lang="en-US" dirty="0"/>
              <a:t>CONTINGENCY is low when the probability of occurrence for each state is independent of the season (trees a, d &amp; g). In other words, when the columns of the data matrix are homogenous.</a:t>
            </a:r>
          </a:p>
          <a:p>
            <a:endParaRPr lang="en-US" dirty="0"/>
          </a:p>
          <a:p>
            <a:r>
              <a:rPr lang="en-US" dirty="0"/>
              <a:t>CONSTANCY is minimal when the state of the tree fluctuates to the greatest degree possible during the year. Note that the row totals are equal (trees b, e &amp; g)</a:t>
            </a:r>
          </a:p>
        </p:txBody>
      </p:sp>
      <p:sp>
        <p:nvSpPr>
          <p:cNvPr id="4" name="Slide Number Placeholder 3">
            <a:extLst>
              <a:ext uri="{FF2B5EF4-FFF2-40B4-BE49-F238E27FC236}">
                <a16:creationId xmlns:a16="http://schemas.microsoft.com/office/drawing/2014/main" id="{4041EB58-FD2B-5D88-3CF5-238FE4B8842B}"/>
              </a:ext>
            </a:extLst>
          </p:cNvPr>
          <p:cNvSpPr>
            <a:spLocks noGrp="1"/>
          </p:cNvSpPr>
          <p:nvPr>
            <p:ph type="sldNum" sz="quarter" idx="5"/>
          </p:nvPr>
        </p:nvSpPr>
        <p:spPr/>
        <p:txBody>
          <a:bodyPr/>
          <a:lstStyle/>
          <a:p>
            <a:fld id="{B04C402A-0F61-4809-BC6F-A83DC6EF4BD0}" type="slidenum">
              <a:rPr lang="en-US" smtClean="0"/>
              <a:t>9</a:t>
            </a:fld>
            <a:endParaRPr lang="en-US"/>
          </a:p>
        </p:txBody>
      </p:sp>
    </p:spTree>
    <p:extLst>
      <p:ext uri="{BB962C8B-B14F-4D97-AF65-F5344CB8AC3E}">
        <p14:creationId xmlns:p14="http://schemas.microsoft.com/office/powerpoint/2010/main" val="164085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287D-8C20-A513-13E3-A06F25D262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380CCD-8AB1-DCE4-80B6-9A301F32D4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CEE16A-8947-CBED-A476-698C8CF2DA4F}"/>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5" name="Footer Placeholder 4">
            <a:extLst>
              <a:ext uri="{FF2B5EF4-FFF2-40B4-BE49-F238E27FC236}">
                <a16:creationId xmlns:a16="http://schemas.microsoft.com/office/drawing/2014/main" id="{61662138-9B17-DE61-42C2-6D09F4862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B8E6E-0183-C6C9-4172-97F24A67ACC9}"/>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418372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AC833-40EC-5928-36D6-46AE828191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404D3-0888-1EC9-243C-94282988E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53D95-3A84-B23F-1BA9-270DD4A1FFAD}"/>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5" name="Footer Placeholder 4">
            <a:extLst>
              <a:ext uri="{FF2B5EF4-FFF2-40B4-BE49-F238E27FC236}">
                <a16:creationId xmlns:a16="http://schemas.microsoft.com/office/drawing/2014/main" id="{491BD6F9-460E-3E19-26FF-1C479E2BE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5FEDF-D905-D4C5-9BD2-92DAD7E90B19}"/>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137313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1D8A2C-B9E7-89D2-0506-CAD435143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D929E4-6D98-D65A-3504-049B51D286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36407-752D-C253-388A-D8668C3721BA}"/>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5" name="Footer Placeholder 4">
            <a:extLst>
              <a:ext uri="{FF2B5EF4-FFF2-40B4-BE49-F238E27FC236}">
                <a16:creationId xmlns:a16="http://schemas.microsoft.com/office/drawing/2014/main" id="{83AEF86B-3942-10EB-64A9-E21CA313A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E782B-F434-188F-EFC7-CF6FA22A0BFE}"/>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83955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8D11-D543-6C57-534A-929EDFA0C8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7016A-AA46-F6AC-9C27-071EB3F73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44FCD-4617-62F4-349C-3441A8ED9409}"/>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5" name="Footer Placeholder 4">
            <a:extLst>
              <a:ext uri="{FF2B5EF4-FFF2-40B4-BE49-F238E27FC236}">
                <a16:creationId xmlns:a16="http://schemas.microsoft.com/office/drawing/2014/main" id="{9ED624A9-47DF-C007-FE21-819E5E89D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D39A1-59CA-12ED-3F08-2D17C3C2F5EC}"/>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33073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F62B-04B7-3E62-468B-D11858888C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0BE87D-89A1-DF59-EBE3-DE866F6A7D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3A96C-6F25-1DEE-913A-9E832A77F980}"/>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5" name="Footer Placeholder 4">
            <a:extLst>
              <a:ext uri="{FF2B5EF4-FFF2-40B4-BE49-F238E27FC236}">
                <a16:creationId xmlns:a16="http://schemas.microsoft.com/office/drawing/2014/main" id="{3E075E38-5767-0698-10EF-882CFD93A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7E6C5-0AF0-B3BD-B731-7D727D3E9637}"/>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415829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3289-0C64-0755-6D0B-7E2A98B46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0F476C-795F-E5D7-B16F-B176059647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E9A8F-27C0-5D48-F9C0-993DE996B7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4E3D11-F1CB-FF6C-D5B8-4EB56F60DD44}"/>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6" name="Footer Placeholder 5">
            <a:extLst>
              <a:ext uri="{FF2B5EF4-FFF2-40B4-BE49-F238E27FC236}">
                <a16:creationId xmlns:a16="http://schemas.microsoft.com/office/drawing/2014/main" id="{B352B4B6-E156-A036-EABC-58C1B90655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A398F-5DCC-3666-537D-F910F0D1AF56}"/>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242216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5FC6-5045-0F25-5AD9-BD90404FC2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FA047-DCC7-5996-9CF1-8BBFB4E811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9910B8-9599-C6CA-E19B-64A7044C7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BEBE8F-6DC6-07BC-3434-23D261C3E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4B170B-4511-074A-0BF9-7A5C01C75F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10C168-CEF4-9724-4F25-564AEDD7E3DC}"/>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8" name="Footer Placeholder 7">
            <a:extLst>
              <a:ext uri="{FF2B5EF4-FFF2-40B4-BE49-F238E27FC236}">
                <a16:creationId xmlns:a16="http://schemas.microsoft.com/office/drawing/2014/main" id="{99014C26-9F76-476E-AD0E-7067530BC4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630BC5-D0CB-3976-04D8-7E69DF9D68AD}"/>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318174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1638-AE0C-D473-6D79-EE19A76AB6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CCCC8C-FBDD-525E-9400-67BF97BBC2E3}"/>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4" name="Footer Placeholder 3">
            <a:extLst>
              <a:ext uri="{FF2B5EF4-FFF2-40B4-BE49-F238E27FC236}">
                <a16:creationId xmlns:a16="http://schemas.microsoft.com/office/drawing/2014/main" id="{E22133B6-5253-1C63-C4EE-A58641021B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B54F7B-19D1-E92E-7572-1EF1204EBCCB}"/>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175227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A26FD9-DC05-6B70-887D-B3602F4543FC}"/>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3" name="Footer Placeholder 2">
            <a:extLst>
              <a:ext uri="{FF2B5EF4-FFF2-40B4-BE49-F238E27FC236}">
                <a16:creationId xmlns:a16="http://schemas.microsoft.com/office/drawing/2014/main" id="{F7AEB081-7876-47DA-2A0D-0868917990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6F3716-D8AC-43D7-EA5C-6095063668D0}"/>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281822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B137-8102-77BF-AA71-9A0F80EE2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5531E0-5E67-2E75-70C6-5B77C1CFD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66F8D1-7BD3-F069-C350-861CC806B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C3398F-D915-9447-5835-97E6F43BB80C}"/>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6" name="Footer Placeholder 5">
            <a:extLst>
              <a:ext uri="{FF2B5EF4-FFF2-40B4-BE49-F238E27FC236}">
                <a16:creationId xmlns:a16="http://schemas.microsoft.com/office/drawing/2014/main" id="{401D2C24-7B0C-F9F0-005C-D7E466994E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69D5C-50D8-1194-434D-B05267892E8F}"/>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399572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785C-D681-1645-14EF-B6FDF6397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D96A86-F300-7D59-E681-6D9288B4C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3EC17F-626D-7957-352B-0DBD448A3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FEAD95-DE34-E946-0F71-64DCC0DEE07B}"/>
              </a:ext>
            </a:extLst>
          </p:cNvPr>
          <p:cNvSpPr>
            <a:spLocks noGrp="1"/>
          </p:cNvSpPr>
          <p:nvPr>
            <p:ph type="dt" sz="half" idx="10"/>
          </p:nvPr>
        </p:nvSpPr>
        <p:spPr/>
        <p:txBody>
          <a:bodyPr/>
          <a:lstStyle/>
          <a:p>
            <a:fld id="{70A905BB-BFD6-4D5D-8E44-5AE7C5638665}" type="datetimeFigureOut">
              <a:rPr lang="en-US" smtClean="0"/>
              <a:t>7/30/25</a:t>
            </a:fld>
            <a:endParaRPr lang="en-US"/>
          </a:p>
        </p:txBody>
      </p:sp>
      <p:sp>
        <p:nvSpPr>
          <p:cNvPr id="6" name="Footer Placeholder 5">
            <a:extLst>
              <a:ext uri="{FF2B5EF4-FFF2-40B4-BE49-F238E27FC236}">
                <a16:creationId xmlns:a16="http://schemas.microsoft.com/office/drawing/2014/main" id="{0009B988-8253-5214-CB3C-95820DFC0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23B5E-BCAA-9A17-1DF5-771AA8C20054}"/>
              </a:ext>
            </a:extLst>
          </p:cNvPr>
          <p:cNvSpPr>
            <a:spLocks noGrp="1"/>
          </p:cNvSpPr>
          <p:nvPr>
            <p:ph type="sldNum" sz="quarter" idx="12"/>
          </p:nvPr>
        </p:nvSpPr>
        <p:spPr/>
        <p:txBody>
          <a:bodyPr/>
          <a:lstStyle/>
          <a:p>
            <a:fld id="{7A097D53-127F-4B6E-8DFF-A731854F250B}" type="slidenum">
              <a:rPr lang="en-US" smtClean="0"/>
              <a:t>‹#›</a:t>
            </a:fld>
            <a:endParaRPr lang="en-US"/>
          </a:p>
        </p:txBody>
      </p:sp>
    </p:spTree>
    <p:extLst>
      <p:ext uri="{BB962C8B-B14F-4D97-AF65-F5344CB8AC3E}">
        <p14:creationId xmlns:p14="http://schemas.microsoft.com/office/powerpoint/2010/main" val="249488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17A1DF-2DD7-D7B1-0CC5-C4449FF34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A0B404-01F5-5CE3-1B80-E49F93C21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DF62C-AADC-7606-EFEB-5B476108C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A905BB-BFD6-4D5D-8E44-5AE7C5638665}" type="datetimeFigureOut">
              <a:rPr lang="en-US" smtClean="0"/>
              <a:t>7/30/25</a:t>
            </a:fld>
            <a:endParaRPr lang="en-US"/>
          </a:p>
        </p:txBody>
      </p:sp>
      <p:sp>
        <p:nvSpPr>
          <p:cNvPr id="5" name="Footer Placeholder 4">
            <a:extLst>
              <a:ext uri="{FF2B5EF4-FFF2-40B4-BE49-F238E27FC236}">
                <a16:creationId xmlns:a16="http://schemas.microsoft.com/office/drawing/2014/main" id="{0BF6507A-5BF9-6AAF-237E-E1061BDFB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5D09FD8-70D2-9469-03BD-999B4AB525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097D53-127F-4B6E-8DFF-A731854F250B}" type="slidenum">
              <a:rPr lang="en-US" smtClean="0"/>
              <a:t>‹#›</a:t>
            </a:fld>
            <a:endParaRPr lang="en-US"/>
          </a:p>
        </p:txBody>
      </p:sp>
    </p:spTree>
    <p:extLst>
      <p:ext uri="{BB962C8B-B14F-4D97-AF65-F5344CB8AC3E}">
        <p14:creationId xmlns:p14="http://schemas.microsoft.com/office/powerpoint/2010/main" val="349449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doi.org/10.2307/1941217" TargetMode="External"/><Relationship Id="rId13" Type="http://schemas.openxmlformats.org/officeDocument/2006/relationships/hyperlink" Target="https://doi.org/10.1111/oik.02725" TargetMode="External"/><Relationship Id="rId3" Type="http://schemas.openxmlformats.org/officeDocument/2006/relationships/hyperlink" Target="https://doi.org/10.1016/j.scitotenv.2024.176772" TargetMode="External"/><Relationship Id="rId7" Type="http://schemas.openxmlformats.org/officeDocument/2006/relationships/hyperlink" Target="https://doi.org/10.1111/ele.14521" TargetMode="External"/><Relationship Id="rId12" Type="http://schemas.openxmlformats.org/officeDocument/2006/relationships/hyperlink" Target="https://doi.org/10.1038/s41559-017-0379-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oi.org/10.1175/JCLI-D-15-0560.1" TargetMode="External"/><Relationship Id="rId11" Type="http://schemas.openxmlformats.org/officeDocument/2006/relationships/hyperlink" Target="https://doi.org/10.1002/ecy.1761" TargetMode="External"/><Relationship Id="rId5" Type="http://schemas.openxmlformats.org/officeDocument/2006/relationships/hyperlink" Target="https://doi.org/10.1146/annurev.ecolsys.30.1.51" TargetMode="External"/><Relationship Id="rId10" Type="http://schemas.openxmlformats.org/officeDocument/2006/relationships/hyperlink" Target="https://doi.org/10.2307/1936681" TargetMode="External"/><Relationship Id="rId4" Type="http://schemas.openxmlformats.org/officeDocument/2006/relationships/hyperlink" Target="https://doi.org/10.1006/jtbi.1995.0200" TargetMode="External"/><Relationship Id="rId9" Type="http://schemas.openxmlformats.org/officeDocument/2006/relationships/hyperlink" Target="https://doi.org/10.1016/j.tree.2019.09.00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C640-354F-6F6F-A8BE-2F42DD447802}"/>
              </a:ext>
            </a:extLst>
          </p:cNvPr>
          <p:cNvSpPr>
            <a:spLocks noGrp="1"/>
          </p:cNvSpPr>
          <p:nvPr>
            <p:ph type="title"/>
          </p:nvPr>
        </p:nvSpPr>
        <p:spPr/>
        <p:txBody>
          <a:bodyPr/>
          <a:lstStyle/>
          <a:p>
            <a:r>
              <a:rPr lang="en-US" dirty="0"/>
              <a:t>outline</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596504F-F8FD-2908-4C5D-1E99D9115B81}"/>
                  </a:ext>
                </a:extLst>
              </p:cNvPr>
              <p:cNvSpPr txBox="1"/>
              <p:nvPr/>
            </p:nvSpPr>
            <p:spPr>
              <a:xfrm>
                <a:off x="4079019" y="5658288"/>
                <a:ext cx="2931380" cy="8345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sub>
                        <m:sup/>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𝑖𝑗</m:t>
                                      </m:r>
                                    </m:sub>
                                  </m:sSub>
                                </m:num>
                                <m:den>
                                  <m:r>
                                    <a:rPr lang="en-US" i="1">
                                      <a:latin typeface="Cambria Math" panose="02040503050406030204" pitchFamily="18" charset="0"/>
                                    </a:rPr>
                                    <m:t>𝑍</m:t>
                                  </m:r>
                                </m:den>
                              </m:f>
                              <m:r>
                                <a:rPr lang="en-US" i="1">
                                  <a:latin typeface="Cambria Math" panose="02040503050406030204" pitchFamily="18" charset="0"/>
                                </a:rPr>
                                <m:t>𝑙𝑜𝑔</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𝑖𝑗</m:t>
                                      </m:r>
                                    </m:sub>
                                  </m:sSub>
                                </m:num>
                                <m:den>
                                  <m:r>
                                    <a:rPr lang="en-US" i="1">
                                      <a:latin typeface="Cambria Math" panose="02040503050406030204" pitchFamily="18" charset="0"/>
                                    </a:rPr>
                                    <m:t>𝑍</m:t>
                                  </m:r>
                                </m:den>
                              </m:f>
                            </m:e>
                          </m:nary>
                        </m:e>
                      </m:nary>
                    </m:oMath>
                  </m:oMathPara>
                </a14:m>
                <a:endParaRPr lang="en-US" dirty="0"/>
              </a:p>
            </p:txBody>
          </p:sp>
        </mc:Choice>
        <mc:Fallback>
          <p:sp>
            <p:nvSpPr>
              <p:cNvPr id="9" name="TextBox 8">
                <a:extLst>
                  <a:ext uri="{FF2B5EF4-FFF2-40B4-BE49-F238E27FC236}">
                    <a16:creationId xmlns:a16="http://schemas.microsoft.com/office/drawing/2014/main" id="{5596504F-F8FD-2908-4C5D-1E99D9115B81}"/>
                  </a:ext>
                </a:extLst>
              </p:cNvPr>
              <p:cNvSpPr txBox="1">
                <a:spLocks noRot="1" noChangeAspect="1" noMove="1" noResize="1" noEditPoints="1" noAdjustHandles="1" noChangeArrowheads="1" noChangeShapeType="1" noTextEdit="1"/>
              </p:cNvSpPr>
              <p:nvPr/>
            </p:nvSpPr>
            <p:spPr>
              <a:xfrm>
                <a:off x="4079019" y="5658288"/>
                <a:ext cx="2931380" cy="834587"/>
              </a:xfrm>
              <a:prstGeom prst="rect">
                <a:avLst/>
              </a:prstGeom>
              <a:blipFill>
                <a:blip r:embed="rId3"/>
                <a:stretch>
                  <a:fillRect l="-1732" t="-100000" r="-866" b="-156716"/>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8B8FF5A2-C47C-EED7-9622-05B7FB159C34}"/>
              </a:ext>
            </a:extLst>
          </p:cNvPr>
          <p:cNvPicPr>
            <a:picLocks noChangeAspect="1"/>
          </p:cNvPicPr>
          <p:nvPr/>
        </p:nvPicPr>
        <p:blipFill>
          <a:blip r:embed="rId4"/>
          <a:stretch>
            <a:fillRect/>
          </a:stretch>
        </p:blipFill>
        <p:spPr>
          <a:xfrm rot="20697242">
            <a:off x="7312125" y="3816803"/>
            <a:ext cx="5346424" cy="3030647"/>
          </a:xfrm>
          <a:prstGeom prst="rect">
            <a:avLst/>
          </a:prstGeom>
        </p:spPr>
      </p:pic>
      <p:sp>
        <p:nvSpPr>
          <p:cNvPr id="3" name="Content Placeholder 2">
            <a:extLst>
              <a:ext uri="{FF2B5EF4-FFF2-40B4-BE49-F238E27FC236}">
                <a16:creationId xmlns:a16="http://schemas.microsoft.com/office/drawing/2014/main" id="{AF79E955-C642-4447-9477-3267ADB2F8EC}"/>
              </a:ext>
            </a:extLst>
          </p:cNvPr>
          <p:cNvSpPr>
            <a:spLocks noGrp="1"/>
          </p:cNvSpPr>
          <p:nvPr>
            <p:ph idx="1"/>
          </p:nvPr>
        </p:nvSpPr>
        <p:spPr>
          <a:xfrm>
            <a:off x="838200" y="1544270"/>
            <a:ext cx="7005593" cy="4351338"/>
          </a:xfrm>
        </p:spPr>
        <p:txBody>
          <a:bodyPr>
            <a:normAutofit lnSpcReduction="10000"/>
          </a:bodyPr>
          <a:lstStyle/>
          <a:p>
            <a:r>
              <a:rPr lang="en-US" dirty="0"/>
              <a:t>what is environmental predictability?</a:t>
            </a:r>
          </a:p>
          <a:p>
            <a:r>
              <a:rPr lang="en-US" dirty="0"/>
              <a:t>how is it relevant?</a:t>
            </a:r>
          </a:p>
          <a:p>
            <a:pPr lvl="1"/>
            <a:r>
              <a:rPr lang="en-US" dirty="0"/>
              <a:t>generally</a:t>
            </a:r>
          </a:p>
          <a:p>
            <a:pPr lvl="1"/>
            <a:r>
              <a:rPr lang="en-US" dirty="0"/>
              <a:t>for Bay-Delta science more broadly</a:t>
            </a:r>
          </a:p>
          <a:p>
            <a:pPr lvl="1"/>
            <a:r>
              <a:rPr lang="en-US" dirty="0"/>
              <a:t>examples</a:t>
            </a:r>
          </a:p>
          <a:p>
            <a:r>
              <a:rPr lang="en-US" dirty="0"/>
              <a:t>illustrating predictability</a:t>
            </a:r>
          </a:p>
          <a:p>
            <a:pPr lvl="1"/>
            <a:r>
              <a:rPr lang="en-US" dirty="0"/>
              <a:t>(time series)</a:t>
            </a:r>
          </a:p>
          <a:p>
            <a:pPr lvl="1"/>
            <a:r>
              <a:rPr lang="en-US" dirty="0"/>
              <a:t>heat map</a:t>
            </a:r>
          </a:p>
          <a:p>
            <a:r>
              <a:rPr lang="en-US" dirty="0"/>
              <a:t>how to quantify environmental predictability</a:t>
            </a:r>
            <a:endParaRPr lang="en-US" i="1" dirty="0"/>
          </a:p>
          <a:p>
            <a:pPr lvl="1"/>
            <a:r>
              <a:rPr lang="en-US" dirty="0"/>
              <a:t>Colwell’s C + M = P</a:t>
            </a:r>
          </a:p>
        </p:txBody>
      </p:sp>
      <p:pic>
        <p:nvPicPr>
          <p:cNvPr id="8" name="Picture 7">
            <a:extLst>
              <a:ext uri="{FF2B5EF4-FFF2-40B4-BE49-F238E27FC236}">
                <a16:creationId xmlns:a16="http://schemas.microsoft.com/office/drawing/2014/main" id="{651ED38A-E75E-DB0D-4C2C-E045A79BF4D2}"/>
              </a:ext>
            </a:extLst>
          </p:cNvPr>
          <p:cNvPicPr>
            <a:picLocks noChangeAspect="1"/>
          </p:cNvPicPr>
          <p:nvPr/>
        </p:nvPicPr>
        <p:blipFill>
          <a:blip r:embed="rId5">
            <a:alphaModFix/>
          </a:blip>
          <a:stretch>
            <a:fillRect/>
          </a:stretch>
        </p:blipFill>
        <p:spPr>
          <a:xfrm>
            <a:off x="8072906" y="303365"/>
            <a:ext cx="3822700" cy="3822700"/>
          </a:xfrm>
          <a:prstGeom prst="rect">
            <a:avLst/>
          </a:prstGeom>
        </p:spPr>
      </p:pic>
    </p:spTree>
    <p:extLst>
      <p:ext uri="{BB962C8B-B14F-4D97-AF65-F5344CB8AC3E}">
        <p14:creationId xmlns:p14="http://schemas.microsoft.com/office/powerpoint/2010/main" val="375788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80B1E0-E424-6658-5B04-E7352B00CB30}"/>
              </a:ext>
            </a:extLst>
          </p:cNvPr>
          <p:cNvGraphicFramePr>
            <a:graphicFrameLocks noGrp="1"/>
          </p:cNvGraphicFramePr>
          <p:nvPr>
            <p:extLst>
              <p:ext uri="{D42A27DB-BD31-4B8C-83A1-F6EECF244321}">
                <p14:modId xmlns:p14="http://schemas.microsoft.com/office/powerpoint/2010/main" val="3524067668"/>
              </p:ext>
            </p:extLst>
          </p:nvPr>
        </p:nvGraphicFramePr>
        <p:xfrm>
          <a:off x="1086066" y="272975"/>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a</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C</a:t>
                      </a:r>
                      <a:r>
                        <a:rPr lang="en-US" dirty="0"/>
                        <a:t> = 1</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5" name="Table 4">
            <a:extLst>
              <a:ext uri="{FF2B5EF4-FFF2-40B4-BE49-F238E27FC236}">
                <a16:creationId xmlns:a16="http://schemas.microsoft.com/office/drawing/2014/main" id="{EE3545AD-55E6-A546-995E-681A4A492AEA}"/>
              </a:ext>
            </a:extLst>
          </p:cNvPr>
          <p:cNvGraphicFramePr>
            <a:graphicFrameLocks noGrp="1"/>
          </p:cNvGraphicFramePr>
          <p:nvPr>
            <p:extLst>
              <p:ext uri="{D42A27DB-BD31-4B8C-83A1-F6EECF244321}">
                <p14:modId xmlns:p14="http://schemas.microsoft.com/office/powerpoint/2010/main" val="2104787341"/>
              </p:ext>
            </p:extLst>
          </p:nvPr>
        </p:nvGraphicFramePr>
        <p:xfrm>
          <a:off x="4557340" y="27297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b</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9</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1</a:t>
                      </a:r>
                    </a:p>
                  </a:txBody>
                  <a:tcPr/>
                </a:tc>
                <a:extLst>
                  <a:ext uri="{0D108BD9-81ED-4DB2-BD59-A6C34878D82A}">
                    <a16:rowId xmlns:a16="http://schemas.microsoft.com/office/drawing/2014/main" val="2985096831"/>
                  </a:ext>
                </a:extLst>
              </a:tr>
            </a:tbl>
          </a:graphicData>
        </a:graphic>
      </p:graphicFrame>
      <p:graphicFrame>
        <p:nvGraphicFramePr>
          <p:cNvPr id="6" name="Table 5">
            <a:extLst>
              <a:ext uri="{FF2B5EF4-FFF2-40B4-BE49-F238E27FC236}">
                <a16:creationId xmlns:a16="http://schemas.microsoft.com/office/drawing/2014/main" id="{D8A9E656-5491-689F-759D-779C3C7F1FD4}"/>
              </a:ext>
            </a:extLst>
          </p:cNvPr>
          <p:cNvGraphicFramePr>
            <a:graphicFrameLocks noGrp="1"/>
          </p:cNvGraphicFramePr>
          <p:nvPr/>
        </p:nvGraphicFramePr>
        <p:xfrm>
          <a:off x="8134659" y="272975"/>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c</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C</a:t>
                      </a:r>
                      <a:r>
                        <a:rPr lang="en-US" dirty="0"/>
                        <a:t> = .42</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.58</a:t>
                      </a:r>
                    </a:p>
                  </a:txBody>
                  <a:tcPr/>
                </a:tc>
                <a:extLst>
                  <a:ext uri="{0D108BD9-81ED-4DB2-BD59-A6C34878D82A}">
                    <a16:rowId xmlns:a16="http://schemas.microsoft.com/office/drawing/2014/main" val="2985096831"/>
                  </a:ext>
                </a:extLst>
              </a:tr>
            </a:tbl>
          </a:graphicData>
        </a:graphic>
      </p:graphicFrame>
      <p:sp>
        <p:nvSpPr>
          <p:cNvPr id="7" name="TextBox 6">
            <a:extLst>
              <a:ext uri="{FF2B5EF4-FFF2-40B4-BE49-F238E27FC236}">
                <a16:creationId xmlns:a16="http://schemas.microsoft.com/office/drawing/2014/main" id="{A03C0E69-10E1-8040-8565-BE372C167D08}"/>
              </a:ext>
            </a:extLst>
          </p:cNvPr>
          <p:cNvSpPr txBox="1"/>
          <p:nvPr/>
        </p:nvSpPr>
        <p:spPr>
          <a:xfrm>
            <a:off x="8134659" y="6207093"/>
            <a:ext cx="3762704" cy="369332"/>
          </a:xfrm>
          <a:prstGeom prst="rect">
            <a:avLst/>
          </a:prstGeom>
          <a:noFill/>
        </p:spPr>
        <p:txBody>
          <a:bodyPr wrap="square" rtlCol="0">
            <a:spAutoFit/>
          </a:bodyPr>
          <a:lstStyle/>
          <a:p>
            <a:r>
              <a:rPr lang="en-US" dirty="0"/>
              <a:t>adapted from Colwell 1974, Table 1</a:t>
            </a:r>
          </a:p>
        </p:txBody>
      </p:sp>
      <p:graphicFrame>
        <p:nvGraphicFramePr>
          <p:cNvPr id="8" name="Table 7">
            <a:extLst>
              <a:ext uri="{FF2B5EF4-FFF2-40B4-BE49-F238E27FC236}">
                <a16:creationId xmlns:a16="http://schemas.microsoft.com/office/drawing/2014/main" id="{F940CB45-37EB-6D6F-EF53-479D492D8E5E}"/>
              </a:ext>
            </a:extLst>
          </p:cNvPr>
          <p:cNvGraphicFramePr>
            <a:graphicFrameLocks noGrp="1"/>
          </p:cNvGraphicFramePr>
          <p:nvPr/>
        </p:nvGraphicFramePr>
        <p:xfrm>
          <a:off x="1086066" y="2547516"/>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d</a:t>
                      </a:r>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l"/>
                      <a:r>
                        <a:rPr lang="en-US" i="1" dirty="0"/>
                        <a:t>P</a:t>
                      </a:r>
                      <a:r>
                        <a:rPr lang="en-US" dirty="0"/>
                        <a:t> = .23</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2</a:t>
                      </a:r>
                    </a:p>
                  </a:txBody>
                  <a:tcPr/>
                </a:tc>
                <a:tc>
                  <a:txBody>
                    <a:bodyPr/>
                    <a:lstStyle/>
                    <a:p>
                      <a:pPr algn="l"/>
                      <a:r>
                        <a:rPr lang="en-US" i="1" dirty="0"/>
                        <a:t>C</a:t>
                      </a:r>
                      <a:r>
                        <a:rPr lang="en-US" dirty="0"/>
                        <a:t> = .23</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t>6</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9" name="Table 8">
            <a:extLst>
              <a:ext uri="{FF2B5EF4-FFF2-40B4-BE49-F238E27FC236}">
                <a16:creationId xmlns:a16="http://schemas.microsoft.com/office/drawing/2014/main" id="{A3AC5DA2-B113-E6E1-2086-04ADEC01F1F9}"/>
              </a:ext>
            </a:extLst>
          </p:cNvPr>
          <p:cNvGraphicFramePr>
            <a:graphicFrameLocks noGrp="1"/>
          </p:cNvGraphicFramePr>
          <p:nvPr/>
        </p:nvGraphicFramePr>
        <p:xfrm>
          <a:off x="4557340" y="2547517"/>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e</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6</a:t>
                      </a:r>
                    </a:p>
                  </a:txBody>
                  <a:tcPr/>
                </a:tc>
                <a:tc>
                  <a:txBody>
                    <a:bodyPr/>
                    <a:lstStyle/>
                    <a:p>
                      <a:pPr algn="ctr"/>
                      <a:r>
                        <a:rPr lang="en-US" dirty="0"/>
                        <a:t>0</a:t>
                      </a:r>
                    </a:p>
                  </a:txBody>
                  <a:tcPr/>
                </a:tc>
                <a:tc>
                  <a:txBody>
                    <a:bodyPr/>
                    <a:lstStyle/>
                    <a:p>
                      <a:pPr algn="ctr"/>
                      <a:r>
                        <a:rPr lang="en-US" dirty="0"/>
                        <a:t>3</a:t>
                      </a:r>
                    </a:p>
                  </a:txBody>
                  <a:tcPr/>
                </a:tc>
                <a:tc>
                  <a:txBody>
                    <a:bodyPr/>
                    <a:lstStyle/>
                    <a:p>
                      <a:pPr algn="l"/>
                      <a:r>
                        <a:rPr lang="en-US" i="1" dirty="0"/>
                        <a:t>P</a:t>
                      </a:r>
                      <a:r>
                        <a:rPr lang="en-US" dirty="0"/>
                        <a:t> = .61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6</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.61</a:t>
                      </a:r>
                    </a:p>
                  </a:txBody>
                  <a:tcPr/>
                </a:tc>
                <a:extLst>
                  <a:ext uri="{0D108BD9-81ED-4DB2-BD59-A6C34878D82A}">
                    <a16:rowId xmlns:a16="http://schemas.microsoft.com/office/drawing/2014/main" val="2985096831"/>
                  </a:ext>
                </a:extLst>
              </a:tr>
            </a:tbl>
          </a:graphicData>
        </a:graphic>
      </p:graphicFrame>
      <p:graphicFrame>
        <p:nvGraphicFramePr>
          <p:cNvPr id="10" name="Table 9">
            <a:extLst>
              <a:ext uri="{FF2B5EF4-FFF2-40B4-BE49-F238E27FC236}">
                <a16:creationId xmlns:a16="http://schemas.microsoft.com/office/drawing/2014/main" id="{CA53C58C-9665-5CAE-BB02-ECEBF6CEB5F4}"/>
              </a:ext>
            </a:extLst>
          </p:cNvPr>
          <p:cNvGraphicFramePr>
            <a:graphicFrameLocks noGrp="1"/>
          </p:cNvGraphicFramePr>
          <p:nvPr/>
        </p:nvGraphicFramePr>
        <p:xfrm>
          <a:off x="8134659" y="254751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f</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4</a:t>
                      </a:r>
                    </a:p>
                  </a:txBody>
                  <a:tcPr/>
                </a:tc>
                <a:tc>
                  <a:txBody>
                    <a:bodyPr/>
                    <a:lstStyle/>
                    <a:p>
                      <a:pPr algn="l"/>
                      <a:r>
                        <a:rPr lang="en-US" i="1" dirty="0"/>
                        <a:t>P</a:t>
                      </a:r>
                      <a:r>
                        <a:rPr lang="en-US" dirty="0"/>
                        <a:t> = .29</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.10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8</a:t>
                      </a:r>
                    </a:p>
                  </a:txBody>
                  <a:tcPr/>
                </a:tc>
                <a:tc>
                  <a:txBody>
                    <a:bodyPr/>
                    <a:lstStyle/>
                    <a:p>
                      <a:pPr algn="ctr"/>
                      <a:r>
                        <a:rPr lang="en-US" dirty="0"/>
                        <a:t>5</a:t>
                      </a:r>
                    </a:p>
                  </a:txBody>
                  <a:tcPr/>
                </a:tc>
                <a:tc>
                  <a:txBody>
                    <a:bodyPr/>
                    <a:lstStyle/>
                    <a:p>
                      <a:pPr algn="ctr"/>
                      <a:r>
                        <a:rPr lang="en-US" dirty="0"/>
                        <a:t>2</a:t>
                      </a:r>
                    </a:p>
                  </a:txBody>
                  <a:tcPr/>
                </a:tc>
                <a:tc>
                  <a:txBody>
                    <a:bodyPr/>
                    <a:lstStyle/>
                    <a:p>
                      <a:pPr algn="l"/>
                      <a:r>
                        <a:rPr lang="en-US" i="1" dirty="0"/>
                        <a:t>M</a:t>
                      </a:r>
                      <a:r>
                        <a:rPr lang="en-US" dirty="0"/>
                        <a:t> = .19</a:t>
                      </a:r>
                    </a:p>
                  </a:txBody>
                  <a:tcPr/>
                </a:tc>
                <a:extLst>
                  <a:ext uri="{0D108BD9-81ED-4DB2-BD59-A6C34878D82A}">
                    <a16:rowId xmlns:a16="http://schemas.microsoft.com/office/drawing/2014/main" val="2985096831"/>
                  </a:ext>
                </a:extLst>
              </a:tr>
            </a:tbl>
          </a:graphicData>
        </a:graphic>
      </p:graphicFrame>
      <p:graphicFrame>
        <p:nvGraphicFramePr>
          <p:cNvPr id="11" name="Table 10">
            <a:extLst>
              <a:ext uri="{FF2B5EF4-FFF2-40B4-BE49-F238E27FC236}">
                <a16:creationId xmlns:a16="http://schemas.microsoft.com/office/drawing/2014/main" id="{C9315B52-5698-706A-40C9-F9A7BF1B03C2}"/>
              </a:ext>
            </a:extLst>
          </p:cNvPr>
          <p:cNvGraphicFramePr>
            <a:graphicFrameLocks noGrp="1"/>
          </p:cNvGraphicFramePr>
          <p:nvPr/>
        </p:nvGraphicFramePr>
        <p:xfrm>
          <a:off x="4557340" y="4705790"/>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g</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P</a:t>
                      </a:r>
                      <a:r>
                        <a:rPr lang="en-US" dirty="0"/>
                        <a:t> = 0</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pic>
        <p:nvPicPr>
          <p:cNvPr id="19" name="Picture 18">
            <a:extLst>
              <a:ext uri="{FF2B5EF4-FFF2-40B4-BE49-F238E27FC236}">
                <a16:creationId xmlns:a16="http://schemas.microsoft.com/office/drawing/2014/main" id="{42CE8D00-E3E6-5260-93A1-83983B252A76}"/>
              </a:ext>
            </a:extLst>
          </p:cNvPr>
          <p:cNvPicPr>
            <a:picLocks noChangeAspect="1"/>
          </p:cNvPicPr>
          <p:nvPr/>
        </p:nvPicPr>
        <p:blipFill>
          <a:blip r:embed="rId3"/>
          <a:stretch>
            <a:fillRect/>
          </a:stretch>
        </p:blipFill>
        <p:spPr>
          <a:xfrm>
            <a:off x="8688363" y="3429000"/>
            <a:ext cx="1117600" cy="1079500"/>
          </a:xfrm>
          <a:prstGeom prst="rect">
            <a:avLst/>
          </a:prstGeom>
        </p:spPr>
      </p:pic>
      <p:pic>
        <p:nvPicPr>
          <p:cNvPr id="20" name="Picture 19">
            <a:extLst>
              <a:ext uri="{FF2B5EF4-FFF2-40B4-BE49-F238E27FC236}">
                <a16:creationId xmlns:a16="http://schemas.microsoft.com/office/drawing/2014/main" id="{A4E5D4B6-5BC0-6177-2800-AF23918E4921}"/>
              </a:ext>
            </a:extLst>
          </p:cNvPr>
          <p:cNvPicPr>
            <a:picLocks noChangeAspect="1"/>
          </p:cNvPicPr>
          <p:nvPr/>
        </p:nvPicPr>
        <p:blipFill>
          <a:blip r:embed="rId4"/>
          <a:stretch>
            <a:fillRect/>
          </a:stretch>
        </p:blipFill>
        <p:spPr>
          <a:xfrm>
            <a:off x="5129237" y="3429000"/>
            <a:ext cx="1117600" cy="1079500"/>
          </a:xfrm>
          <a:prstGeom prst="rect">
            <a:avLst/>
          </a:prstGeom>
        </p:spPr>
      </p:pic>
      <p:pic>
        <p:nvPicPr>
          <p:cNvPr id="21" name="Picture 20">
            <a:extLst>
              <a:ext uri="{FF2B5EF4-FFF2-40B4-BE49-F238E27FC236}">
                <a16:creationId xmlns:a16="http://schemas.microsoft.com/office/drawing/2014/main" id="{E9FB2DEE-221B-BA49-CBA4-FFBC7CB81CE8}"/>
              </a:ext>
            </a:extLst>
          </p:cNvPr>
          <p:cNvPicPr>
            <a:picLocks noChangeAspect="1"/>
          </p:cNvPicPr>
          <p:nvPr/>
        </p:nvPicPr>
        <p:blipFill>
          <a:blip r:embed="rId5"/>
          <a:stretch>
            <a:fillRect/>
          </a:stretch>
        </p:blipFill>
        <p:spPr>
          <a:xfrm>
            <a:off x="1598247" y="3429000"/>
            <a:ext cx="1117600" cy="1079500"/>
          </a:xfrm>
          <a:prstGeom prst="rect">
            <a:avLst/>
          </a:prstGeom>
        </p:spPr>
      </p:pic>
      <p:pic>
        <p:nvPicPr>
          <p:cNvPr id="22" name="Picture 21">
            <a:extLst>
              <a:ext uri="{FF2B5EF4-FFF2-40B4-BE49-F238E27FC236}">
                <a16:creationId xmlns:a16="http://schemas.microsoft.com/office/drawing/2014/main" id="{004740BB-B8F1-427C-AB18-C77D4848D755}"/>
              </a:ext>
            </a:extLst>
          </p:cNvPr>
          <p:cNvPicPr>
            <a:picLocks noChangeAspect="1"/>
          </p:cNvPicPr>
          <p:nvPr/>
        </p:nvPicPr>
        <p:blipFill>
          <a:blip r:embed="rId6"/>
          <a:stretch>
            <a:fillRect/>
          </a:stretch>
        </p:blipFill>
        <p:spPr>
          <a:xfrm>
            <a:off x="8688363" y="1145224"/>
            <a:ext cx="1117600" cy="1079500"/>
          </a:xfrm>
          <a:prstGeom prst="rect">
            <a:avLst/>
          </a:prstGeom>
        </p:spPr>
      </p:pic>
      <p:pic>
        <p:nvPicPr>
          <p:cNvPr id="23" name="Picture 22">
            <a:extLst>
              <a:ext uri="{FF2B5EF4-FFF2-40B4-BE49-F238E27FC236}">
                <a16:creationId xmlns:a16="http://schemas.microsoft.com/office/drawing/2014/main" id="{D451B85A-4C66-142B-56D7-31962A7FEDAB}"/>
              </a:ext>
            </a:extLst>
          </p:cNvPr>
          <p:cNvPicPr>
            <a:picLocks noChangeAspect="1"/>
          </p:cNvPicPr>
          <p:nvPr/>
        </p:nvPicPr>
        <p:blipFill>
          <a:blip r:embed="rId7"/>
          <a:stretch>
            <a:fillRect/>
          </a:stretch>
        </p:blipFill>
        <p:spPr>
          <a:xfrm>
            <a:off x="5129237" y="1145224"/>
            <a:ext cx="1117600" cy="1079500"/>
          </a:xfrm>
          <a:prstGeom prst="rect">
            <a:avLst/>
          </a:prstGeom>
        </p:spPr>
      </p:pic>
      <p:pic>
        <p:nvPicPr>
          <p:cNvPr id="24" name="Picture 23">
            <a:extLst>
              <a:ext uri="{FF2B5EF4-FFF2-40B4-BE49-F238E27FC236}">
                <a16:creationId xmlns:a16="http://schemas.microsoft.com/office/drawing/2014/main" id="{1838FF4B-DDB5-1C5A-6571-493A86450F8A}"/>
              </a:ext>
            </a:extLst>
          </p:cNvPr>
          <p:cNvPicPr>
            <a:picLocks noChangeAspect="1"/>
          </p:cNvPicPr>
          <p:nvPr/>
        </p:nvPicPr>
        <p:blipFill>
          <a:blip r:embed="rId8"/>
          <a:stretch>
            <a:fillRect/>
          </a:stretch>
        </p:blipFill>
        <p:spPr>
          <a:xfrm>
            <a:off x="1598247" y="1145224"/>
            <a:ext cx="1117600" cy="1079500"/>
          </a:xfrm>
          <a:prstGeom prst="rect">
            <a:avLst/>
          </a:prstGeom>
        </p:spPr>
      </p:pic>
      <p:pic>
        <p:nvPicPr>
          <p:cNvPr id="3" name="Picture 2">
            <a:extLst>
              <a:ext uri="{FF2B5EF4-FFF2-40B4-BE49-F238E27FC236}">
                <a16:creationId xmlns:a16="http://schemas.microsoft.com/office/drawing/2014/main" id="{760D1F4B-F31E-8A95-40CB-66107121C5E5}"/>
              </a:ext>
            </a:extLst>
          </p:cNvPr>
          <p:cNvPicPr>
            <a:picLocks noChangeAspect="1"/>
          </p:cNvPicPr>
          <p:nvPr/>
        </p:nvPicPr>
        <p:blipFill>
          <a:blip r:embed="rId9"/>
          <a:stretch>
            <a:fillRect/>
          </a:stretch>
        </p:blipFill>
        <p:spPr>
          <a:xfrm>
            <a:off x="5129237" y="5505524"/>
            <a:ext cx="1117600" cy="1079500"/>
          </a:xfrm>
          <a:prstGeom prst="rect">
            <a:avLst/>
          </a:prstGeom>
        </p:spPr>
      </p:pic>
    </p:spTree>
    <p:extLst>
      <p:ext uri="{BB962C8B-B14F-4D97-AF65-F5344CB8AC3E}">
        <p14:creationId xmlns:p14="http://schemas.microsoft.com/office/powerpoint/2010/main" val="343772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7E9F4-7A89-2530-E6FA-B7751621D979}"/>
              </a:ext>
            </a:extLst>
          </p:cNvPr>
          <p:cNvSpPr>
            <a:spLocks noGrp="1"/>
          </p:cNvSpPr>
          <p:nvPr>
            <p:ph type="title"/>
          </p:nvPr>
        </p:nvSpPr>
        <p:spPr/>
        <p:txBody>
          <a:bodyPr/>
          <a:lstStyle/>
          <a:p>
            <a:r>
              <a:rPr lang="en-US" dirty="0"/>
              <a:t>how is </a:t>
            </a:r>
            <a:r>
              <a:rPr lang="en-US" i="1" dirty="0"/>
              <a:t>env pred </a:t>
            </a:r>
            <a:r>
              <a:rPr lang="en-US" dirty="0"/>
              <a:t>relevant?</a:t>
            </a:r>
          </a:p>
        </p:txBody>
      </p:sp>
      <p:sp>
        <p:nvSpPr>
          <p:cNvPr id="3" name="Content Placeholder 2">
            <a:extLst>
              <a:ext uri="{FF2B5EF4-FFF2-40B4-BE49-F238E27FC236}">
                <a16:creationId xmlns:a16="http://schemas.microsoft.com/office/drawing/2014/main" id="{A62AC814-783E-454C-7B6F-5CF9778E681E}"/>
              </a:ext>
            </a:extLst>
          </p:cNvPr>
          <p:cNvSpPr>
            <a:spLocks noGrp="1"/>
          </p:cNvSpPr>
          <p:nvPr>
            <p:ph idx="1"/>
          </p:nvPr>
        </p:nvSpPr>
        <p:spPr/>
        <p:txBody>
          <a:bodyPr>
            <a:normAutofit fontScale="92500" lnSpcReduction="20000"/>
          </a:bodyPr>
          <a:lstStyle/>
          <a:p>
            <a:r>
              <a:rPr lang="en-US" dirty="0"/>
              <a:t>ecology and evolution</a:t>
            </a:r>
          </a:p>
          <a:p>
            <a:r>
              <a:rPr lang="en-US" dirty="0"/>
              <a:t>conservation</a:t>
            </a:r>
          </a:p>
          <a:p>
            <a:r>
              <a:rPr lang="en-US" dirty="0"/>
              <a:t>DWR</a:t>
            </a:r>
          </a:p>
          <a:p>
            <a:pPr lvl="1"/>
            <a:r>
              <a:rPr lang="en-US" dirty="0"/>
              <a:t>water management</a:t>
            </a:r>
          </a:p>
          <a:p>
            <a:pPr lvl="1"/>
            <a:r>
              <a:rPr lang="en-US" dirty="0"/>
              <a:t>environmental quality</a:t>
            </a:r>
          </a:p>
          <a:p>
            <a:pPr lvl="1"/>
            <a:r>
              <a:rPr lang="en-US" dirty="0"/>
              <a:t>functional ecology</a:t>
            </a:r>
          </a:p>
          <a:p>
            <a:pPr lvl="1"/>
            <a:r>
              <a:rPr lang="en-US" dirty="0"/>
              <a:t>restoration</a:t>
            </a:r>
          </a:p>
          <a:p>
            <a:r>
              <a:rPr lang="en-US" dirty="0"/>
              <a:t>examples</a:t>
            </a:r>
          </a:p>
          <a:p>
            <a:pPr lvl="1"/>
            <a:r>
              <a:rPr lang="en-US" dirty="0"/>
              <a:t>hydrography</a:t>
            </a:r>
          </a:p>
          <a:p>
            <a:pPr lvl="1"/>
            <a:r>
              <a:rPr lang="en-US" dirty="0"/>
              <a:t>salmon habitat</a:t>
            </a:r>
          </a:p>
          <a:p>
            <a:pPr lvl="1"/>
            <a:r>
              <a:rPr lang="en-US" dirty="0"/>
              <a:t>prey resources</a:t>
            </a:r>
          </a:p>
          <a:p>
            <a:pPr lvl="1"/>
            <a:r>
              <a:rPr lang="en-US" dirty="0"/>
              <a:t>restoration effects</a:t>
            </a:r>
          </a:p>
          <a:p>
            <a:pPr lvl="1"/>
            <a:r>
              <a:rPr lang="en-US" dirty="0"/>
              <a:t>climate change</a:t>
            </a:r>
          </a:p>
        </p:txBody>
      </p:sp>
      <p:pic>
        <p:nvPicPr>
          <p:cNvPr id="2050" name="Picture 2" descr="Duck nest in the grass">
            <a:extLst>
              <a:ext uri="{FF2B5EF4-FFF2-40B4-BE49-F238E27FC236}">
                <a16:creationId xmlns:a16="http://schemas.microsoft.com/office/drawing/2014/main" id="{9F13872C-E05D-F6FF-0663-E23C539D8C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62" r="17117"/>
          <a:stretch>
            <a:fillRect/>
          </a:stretch>
        </p:blipFill>
        <p:spPr bwMode="auto">
          <a:xfrm>
            <a:off x="8799443" y="0"/>
            <a:ext cx="3392557" cy="34628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5ED74C2-58B4-4989-C486-96ADB3824A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5082" y="1471233"/>
            <a:ext cx="3795091" cy="253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9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419346-0017-6655-0C56-0CD401F19937}"/>
              </a:ext>
            </a:extLst>
          </p:cNvPr>
          <p:cNvPicPr>
            <a:picLocks noChangeAspect="1"/>
          </p:cNvPicPr>
          <p:nvPr/>
        </p:nvPicPr>
        <p:blipFill>
          <a:blip r:embed="rId2"/>
          <a:stretch>
            <a:fillRect/>
          </a:stretch>
        </p:blipFill>
        <p:spPr>
          <a:xfrm>
            <a:off x="1033182" y="170541"/>
            <a:ext cx="10125635" cy="6516918"/>
          </a:xfrm>
          <a:prstGeom prst="rect">
            <a:avLst/>
          </a:prstGeom>
        </p:spPr>
      </p:pic>
      <p:sp>
        <p:nvSpPr>
          <p:cNvPr id="4" name="Rectangle 3">
            <a:extLst>
              <a:ext uri="{FF2B5EF4-FFF2-40B4-BE49-F238E27FC236}">
                <a16:creationId xmlns:a16="http://schemas.microsoft.com/office/drawing/2014/main" id="{DB1EF8DC-C9C3-96F2-A78D-0C3C2FC28823}"/>
              </a:ext>
            </a:extLst>
          </p:cNvPr>
          <p:cNvSpPr/>
          <p:nvPr/>
        </p:nvSpPr>
        <p:spPr>
          <a:xfrm>
            <a:off x="4211402" y="551328"/>
            <a:ext cx="1351199" cy="5997390"/>
          </a:xfrm>
          <a:prstGeom prst="rect">
            <a:avLst/>
          </a:prstGeom>
          <a:solidFill>
            <a:schemeClr val="accent1">
              <a:alpha val="19053"/>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7EAAF21-3DF8-0070-5B5A-486E629F355B}"/>
              </a:ext>
            </a:extLst>
          </p:cNvPr>
          <p:cNvPicPr>
            <a:picLocks noChangeAspect="1"/>
          </p:cNvPicPr>
          <p:nvPr/>
        </p:nvPicPr>
        <p:blipFill>
          <a:blip r:embed="rId3"/>
          <a:stretch>
            <a:fillRect/>
          </a:stretch>
        </p:blipFill>
        <p:spPr>
          <a:xfrm>
            <a:off x="6884895" y="551328"/>
            <a:ext cx="4162984" cy="2679321"/>
          </a:xfrm>
          <a:prstGeom prst="rect">
            <a:avLst/>
          </a:prstGeom>
        </p:spPr>
      </p:pic>
      <p:cxnSp>
        <p:nvCxnSpPr>
          <p:cNvPr id="6" name="Straight Connector 5">
            <a:extLst>
              <a:ext uri="{FF2B5EF4-FFF2-40B4-BE49-F238E27FC236}">
                <a16:creationId xmlns:a16="http://schemas.microsoft.com/office/drawing/2014/main" id="{EF6807C9-FEF6-F282-8E37-22BE7CA842E1}"/>
              </a:ext>
            </a:extLst>
          </p:cNvPr>
          <p:cNvCxnSpPr>
            <a:cxnSpLocks/>
          </p:cNvCxnSpPr>
          <p:nvPr/>
        </p:nvCxnSpPr>
        <p:spPr>
          <a:xfrm>
            <a:off x="5562601" y="551328"/>
            <a:ext cx="1497105" cy="107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23818A7-167F-6453-101A-98F45C724C95}"/>
              </a:ext>
            </a:extLst>
          </p:cNvPr>
          <p:cNvCxnSpPr>
            <a:cxnSpLocks/>
          </p:cNvCxnSpPr>
          <p:nvPr/>
        </p:nvCxnSpPr>
        <p:spPr>
          <a:xfrm flipV="1">
            <a:off x="5562601" y="3133165"/>
            <a:ext cx="1497105" cy="3415553"/>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119A43D-450B-4772-3FDB-D8B20442E169}"/>
              </a:ext>
            </a:extLst>
          </p:cNvPr>
          <p:cNvSpPr txBox="1"/>
          <p:nvPr/>
        </p:nvSpPr>
        <p:spPr>
          <a:xfrm>
            <a:off x="8660524" y="890095"/>
            <a:ext cx="2060028" cy="369332"/>
          </a:xfrm>
          <a:prstGeom prst="rect">
            <a:avLst/>
          </a:prstGeom>
          <a:noFill/>
        </p:spPr>
        <p:txBody>
          <a:bodyPr wrap="square" rtlCol="0">
            <a:spAutoFit/>
          </a:bodyPr>
          <a:lstStyle/>
          <a:p>
            <a:pPr algn="ctr"/>
            <a:r>
              <a:rPr lang="en-US" dirty="0"/>
              <a:t>WY 1953 – 1967</a:t>
            </a:r>
          </a:p>
        </p:txBody>
      </p:sp>
      <p:sp>
        <p:nvSpPr>
          <p:cNvPr id="13" name="TextBox 12">
            <a:extLst>
              <a:ext uri="{FF2B5EF4-FFF2-40B4-BE49-F238E27FC236}">
                <a16:creationId xmlns:a16="http://schemas.microsoft.com/office/drawing/2014/main" id="{673EB1EF-EB3B-9C26-2F3B-223F424DED51}"/>
              </a:ext>
            </a:extLst>
          </p:cNvPr>
          <p:cNvSpPr txBox="1"/>
          <p:nvPr/>
        </p:nvSpPr>
        <p:spPr>
          <a:xfrm>
            <a:off x="8138655" y="3351367"/>
            <a:ext cx="2476473" cy="830997"/>
          </a:xfrm>
          <a:prstGeom prst="rect">
            <a:avLst/>
          </a:prstGeom>
          <a:noFill/>
        </p:spPr>
        <p:txBody>
          <a:bodyPr wrap="square" rtlCol="0">
            <a:spAutoFit/>
          </a:bodyPr>
          <a:lstStyle/>
          <a:p>
            <a:pPr algn="ctr"/>
            <a:r>
              <a:rPr lang="en-US" sz="2400" dirty="0"/>
              <a:t>Monticello Dam</a:t>
            </a:r>
          </a:p>
          <a:p>
            <a:pPr algn="ctr"/>
            <a:r>
              <a:rPr lang="en-US" sz="2400" dirty="0"/>
              <a:t>1956</a:t>
            </a:r>
          </a:p>
        </p:txBody>
      </p:sp>
      <p:cxnSp>
        <p:nvCxnSpPr>
          <p:cNvPr id="14" name="Straight Arrow Connector 13">
            <a:extLst>
              <a:ext uri="{FF2B5EF4-FFF2-40B4-BE49-F238E27FC236}">
                <a16:creationId xmlns:a16="http://schemas.microsoft.com/office/drawing/2014/main" id="{BD8CF7EE-CA5B-68D3-4F35-6E42AC217619}"/>
              </a:ext>
            </a:extLst>
          </p:cNvPr>
          <p:cNvCxnSpPr>
            <a:cxnSpLocks/>
          </p:cNvCxnSpPr>
          <p:nvPr/>
        </p:nvCxnSpPr>
        <p:spPr>
          <a:xfrm flipH="1" flipV="1">
            <a:off x="8108576" y="2958353"/>
            <a:ext cx="632245" cy="470647"/>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74181630-AFFA-FEF7-F2B6-25CBC144C0ED}"/>
              </a:ext>
            </a:extLst>
          </p:cNvPr>
          <p:cNvGrpSpPr/>
          <p:nvPr/>
        </p:nvGrpSpPr>
        <p:grpSpPr>
          <a:xfrm>
            <a:off x="1033182" y="4402654"/>
            <a:ext cx="2983702" cy="601095"/>
            <a:chOff x="1881739" y="4946093"/>
            <a:chExt cx="2983702" cy="601095"/>
          </a:xfrm>
        </p:grpSpPr>
        <p:sp>
          <p:nvSpPr>
            <p:cNvPr id="17" name="Rectangle 16">
              <a:extLst>
                <a:ext uri="{FF2B5EF4-FFF2-40B4-BE49-F238E27FC236}">
                  <a16:creationId xmlns:a16="http://schemas.microsoft.com/office/drawing/2014/main" id="{889E2509-A115-0FD2-B13F-86663B67A2FA}"/>
                </a:ext>
              </a:extLst>
            </p:cNvPr>
            <p:cNvSpPr/>
            <p:nvPr/>
          </p:nvSpPr>
          <p:spPr>
            <a:xfrm>
              <a:off x="1881739" y="5021896"/>
              <a:ext cx="2983702" cy="440391"/>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60DC94C-1A9B-2CB3-51AA-AB4416E8A6FB}"/>
                </a:ext>
              </a:extLst>
            </p:cNvPr>
            <p:cNvSpPr/>
            <p:nvPr/>
          </p:nvSpPr>
          <p:spPr>
            <a:xfrm>
              <a:off x="1881739" y="5021895"/>
              <a:ext cx="1849895" cy="440391"/>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5450179-9F25-AB01-C41E-66898F730D60}"/>
                </a:ext>
              </a:extLst>
            </p:cNvPr>
            <p:cNvSpPr/>
            <p:nvPr/>
          </p:nvSpPr>
          <p:spPr>
            <a:xfrm>
              <a:off x="3729321" y="5021894"/>
              <a:ext cx="387881" cy="440391"/>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57188C9-E6EF-2828-A9B2-01E1438D7928}"/>
                </a:ext>
              </a:extLst>
            </p:cNvPr>
            <p:cNvSpPr txBox="1"/>
            <p:nvPr/>
          </p:nvSpPr>
          <p:spPr>
            <a:xfrm>
              <a:off x="2156256" y="4962413"/>
              <a:ext cx="367748" cy="584775"/>
            </a:xfrm>
            <a:prstGeom prst="rect">
              <a:avLst/>
            </a:prstGeom>
            <a:noFill/>
          </p:spPr>
          <p:txBody>
            <a:bodyPr wrap="square" rtlCol="0">
              <a:spAutoFit/>
            </a:bodyPr>
            <a:lstStyle/>
            <a:p>
              <a:pPr algn="ctr"/>
              <a:r>
                <a:rPr lang="en-US" sz="3200" dirty="0">
                  <a:solidFill>
                    <a:srgbClr val="FFFF00"/>
                  </a:solidFill>
                </a:rPr>
                <a:t>C</a:t>
              </a:r>
            </a:p>
          </p:txBody>
        </p:sp>
        <p:sp>
          <p:nvSpPr>
            <p:cNvPr id="21" name="TextBox 20">
              <a:extLst>
                <a:ext uri="{FF2B5EF4-FFF2-40B4-BE49-F238E27FC236}">
                  <a16:creationId xmlns:a16="http://schemas.microsoft.com/office/drawing/2014/main" id="{2EB9B393-FC18-22F9-17B2-3361BC7CCF59}"/>
                </a:ext>
              </a:extLst>
            </p:cNvPr>
            <p:cNvSpPr txBox="1"/>
            <p:nvPr/>
          </p:nvSpPr>
          <p:spPr>
            <a:xfrm>
              <a:off x="3737262" y="4946093"/>
              <a:ext cx="367748" cy="584775"/>
            </a:xfrm>
            <a:prstGeom prst="rect">
              <a:avLst/>
            </a:prstGeom>
            <a:noFill/>
          </p:spPr>
          <p:txBody>
            <a:bodyPr wrap="square" rtlCol="0">
              <a:spAutoFit/>
            </a:bodyPr>
            <a:lstStyle/>
            <a:p>
              <a:pPr algn="ctr"/>
              <a:r>
                <a:rPr lang="en-US" sz="3200" dirty="0">
                  <a:solidFill>
                    <a:srgbClr val="FFFF00"/>
                  </a:solidFill>
                </a:rPr>
                <a:t>M</a:t>
              </a:r>
            </a:p>
          </p:txBody>
        </p:sp>
      </p:grpSp>
      <p:grpSp>
        <p:nvGrpSpPr>
          <p:cNvPr id="38" name="Group 37">
            <a:extLst>
              <a:ext uri="{FF2B5EF4-FFF2-40B4-BE49-F238E27FC236}">
                <a16:creationId xmlns:a16="http://schemas.microsoft.com/office/drawing/2014/main" id="{A7973EF6-1FB7-A7AF-6702-7A875073ED5E}"/>
              </a:ext>
            </a:extLst>
          </p:cNvPr>
          <p:cNvGrpSpPr/>
          <p:nvPr/>
        </p:nvGrpSpPr>
        <p:grpSpPr>
          <a:xfrm>
            <a:off x="7027191" y="4134747"/>
            <a:ext cx="2983702" cy="1153230"/>
            <a:chOff x="7027191" y="4377638"/>
            <a:chExt cx="2983702" cy="1153230"/>
          </a:xfrm>
        </p:grpSpPr>
        <p:sp>
          <p:nvSpPr>
            <p:cNvPr id="24" name="Rectangle 23">
              <a:extLst>
                <a:ext uri="{FF2B5EF4-FFF2-40B4-BE49-F238E27FC236}">
                  <a16:creationId xmlns:a16="http://schemas.microsoft.com/office/drawing/2014/main" id="{8EEB91DF-22A4-E6CE-CF07-1D8AF735550D}"/>
                </a:ext>
              </a:extLst>
            </p:cNvPr>
            <p:cNvSpPr/>
            <p:nvPr/>
          </p:nvSpPr>
          <p:spPr>
            <a:xfrm>
              <a:off x="7027191" y="5019685"/>
              <a:ext cx="2983702" cy="440391"/>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4B1709-919F-912D-8AEB-58B17C0B9ED3}"/>
                </a:ext>
              </a:extLst>
            </p:cNvPr>
            <p:cNvSpPr/>
            <p:nvPr/>
          </p:nvSpPr>
          <p:spPr>
            <a:xfrm>
              <a:off x="9503664" y="5018286"/>
              <a:ext cx="89511" cy="440391"/>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7857731-8792-9834-8C61-560DC527F004}"/>
                </a:ext>
              </a:extLst>
            </p:cNvPr>
            <p:cNvSpPr/>
            <p:nvPr/>
          </p:nvSpPr>
          <p:spPr>
            <a:xfrm>
              <a:off x="7027191" y="5019684"/>
              <a:ext cx="2476473" cy="440391"/>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C4B49A6-AF0C-C99B-963C-00489A42AA06}"/>
                </a:ext>
              </a:extLst>
            </p:cNvPr>
            <p:cNvSpPr txBox="1"/>
            <p:nvPr/>
          </p:nvSpPr>
          <p:spPr>
            <a:xfrm>
              <a:off x="9643145" y="4377638"/>
              <a:ext cx="367748" cy="584775"/>
            </a:xfrm>
            <a:prstGeom prst="rect">
              <a:avLst/>
            </a:prstGeom>
            <a:noFill/>
          </p:spPr>
          <p:txBody>
            <a:bodyPr wrap="square" rtlCol="0">
              <a:spAutoFit/>
            </a:bodyPr>
            <a:lstStyle/>
            <a:p>
              <a:pPr algn="ctr"/>
              <a:r>
                <a:rPr lang="en-US" sz="3200" dirty="0">
                  <a:solidFill>
                    <a:schemeClr val="accent3"/>
                  </a:solidFill>
                </a:rPr>
                <a:t>M</a:t>
              </a:r>
            </a:p>
          </p:txBody>
        </p:sp>
        <p:sp>
          <p:nvSpPr>
            <p:cNvPr id="31" name="TextBox 30">
              <a:extLst>
                <a:ext uri="{FF2B5EF4-FFF2-40B4-BE49-F238E27FC236}">
                  <a16:creationId xmlns:a16="http://schemas.microsoft.com/office/drawing/2014/main" id="{5E35967B-30C5-30B0-0E8F-CD342B796043}"/>
                </a:ext>
              </a:extLst>
            </p:cNvPr>
            <p:cNvSpPr txBox="1"/>
            <p:nvPr/>
          </p:nvSpPr>
          <p:spPr>
            <a:xfrm>
              <a:off x="7309399" y="4946093"/>
              <a:ext cx="367748" cy="584775"/>
            </a:xfrm>
            <a:prstGeom prst="rect">
              <a:avLst/>
            </a:prstGeom>
            <a:noFill/>
          </p:spPr>
          <p:txBody>
            <a:bodyPr wrap="square" rtlCol="0">
              <a:spAutoFit/>
            </a:bodyPr>
            <a:lstStyle/>
            <a:p>
              <a:pPr algn="ctr"/>
              <a:r>
                <a:rPr lang="en-US" sz="3200" dirty="0">
                  <a:solidFill>
                    <a:srgbClr val="FFFF00"/>
                  </a:solidFill>
                </a:rPr>
                <a:t>C</a:t>
              </a:r>
            </a:p>
          </p:txBody>
        </p:sp>
        <p:cxnSp>
          <p:nvCxnSpPr>
            <p:cNvPr id="33" name="Straight Arrow Connector 32">
              <a:extLst>
                <a:ext uri="{FF2B5EF4-FFF2-40B4-BE49-F238E27FC236}">
                  <a16:creationId xmlns:a16="http://schemas.microsoft.com/office/drawing/2014/main" id="{2C7BF845-353E-96A9-FFC2-5AD20C918C8B}"/>
                </a:ext>
              </a:extLst>
            </p:cNvPr>
            <p:cNvCxnSpPr>
              <a:cxnSpLocks/>
            </p:cNvCxnSpPr>
            <p:nvPr/>
          </p:nvCxnSpPr>
          <p:spPr>
            <a:xfrm flipH="1">
              <a:off x="9548021" y="4840941"/>
              <a:ext cx="278998" cy="476560"/>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0991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252183-4789-BAC6-482A-9DEECB3357AD}"/>
              </a:ext>
            </a:extLst>
          </p:cNvPr>
          <p:cNvSpPr txBox="1"/>
          <p:nvPr/>
        </p:nvSpPr>
        <p:spPr>
          <a:xfrm>
            <a:off x="5053009" y="2614613"/>
            <a:ext cx="981075" cy="923330"/>
          </a:xfrm>
          <a:prstGeom prst="rect">
            <a:avLst/>
          </a:prstGeom>
          <a:noFill/>
        </p:spPr>
        <p:txBody>
          <a:bodyPr wrap="square" rtlCol="0">
            <a:spAutoFit/>
          </a:bodyPr>
          <a:lstStyle/>
          <a:p>
            <a:r>
              <a:rPr lang="en-US" dirty="0"/>
              <a:t>P = .61</a:t>
            </a:r>
          </a:p>
          <a:p>
            <a:r>
              <a:rPr lang="en-US" dirty="0"/>
              <a:t>C = .49</a:t>
            </a:r>
          </a:p>
          <a:p>
            <a:r>
              <a:rPr lang="en-US" dirty="0"/>
              <a:t>M = .12</a:t>
            </a:r>
          </a:p>
        </p:txBody>
      </p:sp>
      <p:sp>
        <p:nvSpPr>
          <p:cNvPr id="15" name="TextBox 14">
            <a:extLst>
              <a:ext uri="{FF2B5EF4-FFF2-40B4-BE49-F238E27FC236}">
                <a16:creationId xmlns:a16="http://schemas.microsoft.com/office/drawing/2014/main" id="{6D7A6E62-F142-F7D1-FB11-5BDDE764B487}"/>
              </a:ext>
            </a:extLst>
          </p:cNvPr>
          <p:cNvSpPr txBox="1"/>
          <p:nvPr/>
        </p:nvSpPr>
        <p:spPr>
          <a:xfrm>
            <a:off x="10477496" y="114583"/>
            <a:ext cx="981075" cy="923330"/>
          </a:xfrm>
          <a:prstGeom prst="rect">
            <a:avLst/>
          </a:prstGeom>
          <a:noFill/>
        </p:spPr>
        <p:txBody>
          <a:bodyPr wrap="square" rtlCol="0">
            <a:spAutoFit/>
          </a:bodyPr>
          <a:lstStyle/>
          <a:p>
            <a:r>
              <a:rPr lang="en-US" dirty="0"/>
              <a:t>P = .38</a:t>
            </a:r>
          </a:p>
          <a:p>
            <a:r>
              <a:rPr lang="en-US" dirty="0"/>
              <a:t>C = .26</a:t>
            </a:r>
          </a:p>
          <a:p>
            <a:r>
              <a:rPr lang="en-US" dirty="0"/>
              <a:t>M = .12</a:t>
            </a:r>
          </a:p>
        </p:txBody>
      </p:sp>
      <p:sp>
        <p:nvSpPr>
          <p:cNvPr id="16" name="TextBox 15">
            <a:extLst>
              <a:ext uri="{FF2B5EF4-FFF2-40B4-BE49-F238E27FC236}">
                <a16:creationId xmlns:a16="http://schemas.microsoft.com/office/drawing/2014/main" id="{F1046B04-848F-54FF-A9C3-8D49BFD4E75D}"/>
              </a:ext>
            </a:extLst>
          </p:cNvPr>
          <p:cNvSpPr txBox="1"/>
          <p:nvPr/>
        </p:nvSpPr>
        <p:spPr>
          <a:xfrm>
            <a:off x="1604959" y="114583"/>
            <a:ext cx="981075" cy="923330"/>
          </a:xfrm>
          <a:prstGeom prst="rect">
            <a:avLst/>
          </a:prstGeom>
          <a:noFill/>
        </p:spPr>
        <p:txBody>
          <a:bodyPr wrap="square" rtlCol="0">
            <a:spAutoFit/>
          </a:bodyPr>
          <a:lstStyle/>
          <a:p>
            <a:r>
              <a:rPr lang="en-US" dirty="0"/>
              <a:t>P = .37</a:t>
            </a:r>
          </a:p>
          <a:p>
            <a:r>
              <a:rPr lang="en-US" dirty="0"/>
              <a:t>C = .25</a:t>
            </a:r>
          </a:p>
          <a:p>
            <a:r>
              <a:rPr lang="en-US" dirty="0"/>
              <a:t>M = .12</a:t>
            </a:r>
          </a:p>
        </p:txBody>
      </p:sp>
      <p:sp>
        <p:nvSpPr>
          <p:cNvPr id="17" name="TextBox 16">
            <a:extLst>
              <a:ext uri="{FF2B5EF4-FFF2-40B4-BE49-F238E27FC236}">
                <a16:creationId xmlns:a16="http://schemas.microsoft.com/office/drawing/2014/main" id="{90680F23-CF3B-61B2-7BD6-02B6B4B75669}"/>
              </a:ext>
            </a:extLst>
          </p:cNvPr>
          <p:cNvSpPr txBox="1"/>
          <p:nvPr/>
        </p:nvSpPr>
        <p:spPr>
          <a:xfrm>
            <a:off x="1604958" y="4587873"/>
            <a:ext cx="981075" cy="923330"/>
          </a:xfrm>
          <a:prstGeom prst="rect">
            <a:avLst/>
          </a:prstGeom>
          <a:noFill/>
        </p:spPr>
        <p:txBody>
          <a:bodyPr wrap="square" rtlCol="0">
            <a:spAutoFit/>
          </a:bodyPr>
          <a:lstStyle/>
          <a:p>
            <a:r>
              <a:rPr lang="en-US" dirty="0"/>
              <a:t>P = .56</a:t>
            </a:r>
          </a:p>
          <a:p>
            <a:r>
              <a:rPr lang="en-US" dirty="0"/>
              <a:t>C = .37</a:t>
            </a:r>
          </a:p>
          <a:p>
            <a:r>
              <a:rPr lang="en-US" dirty="0"/>
              <a:t>M = .19</a:t>
            </a:r>
          </a:p>
        </p:txBody>
      </p:sp>
      <p:sp>
        <p:nvSpPr>
          <p:cNvPr id="18" name="TextBox 17">
            <a:extLst>
              <a:ext uri="{FF2B5EF4-FFF2-40B4-BE49-F238E27FC236}">
                <a16:creationId xmlns:a16="http://schemas.microsoft.com/office/drawing/2014/main" id="{597906E9-9B3D-DD75-0BF8-BB645A8CDC71}"/>
              </a:ext>
            </a:extLst>
          </p:cNvPr>
          <p:cNvSpPr txBox="1"/>
          <p:nvPr/>
        </p:nvSpPr>
        <p:spPr>
          <a:xfrm>
            <a:off x="9925045" y="4456167"/>
            <a:ext cx="981075" cy="923330"/>
          </a:xfrm>
          <a:prstGeom prst="rect">
            <a:avLst/>
          </a:prstGeom>
          <a:noFill/>
        </p:spPr>
        <p:txBody>
          <a:bodyPr wrap="square" rtlCol="0">
            <a:spAutoFit/>
          </a:bodyPr>
          <a:lstStyle/>
          <a:p>
            <a:r>
              <a:rPr lang="en-US" dirty="0"/>
              <a:t>P = .37</a:t>
            </a:r>
          </a:p>
          <a:p>
            <a:r>
              <a:rPr lang="en-US" dirty="0"/>
              <a:t>C = .10</a:t>
            </a:r>
          </a:p>
          <a:p>
            <a:r>
              <a:rPr lang="en-US" dirty="0"/>
              <a:t>M = .26</a:t>
            </a:r>
          </a:p>
        </p:txBody>
      </p:sp>
      <p:pic>
        <p:nvPicPr>
          <p:cNvPr id="21" name="Picture 20" descr="A blue line on a black background&#10;&#10;AI-generated content may be incorrect.">
            <a:extLst>
              <a:ext uri="{FF2B5EF4-FFF2-40B4-BE49-F238E27FC236}">
                <a16:creationId xmlns:a16="http://schemas.microsoft.com/office/drawing/2014/main" id="{76837E87-528B-C6AC-8D75-FC0E078AF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150" y="2350493"/>
            <a:ext cx="3949700" cy="2374900"/>
          </a:xfrm>
          <a:prstGeom prst="rect">
            <a:avLst/>
          </a:prstGeom>
        </p:spPr>
      </p:pic>
      <p:pic>
        <p:nvPicPr>
          <p:cNvPr id="23" name="Picture 22" descr="A blue lines on a black background&#10;&#10;AI-generated content may be incorrect.">
            <a:extLst>
              <a:ext uri="{FF2B5EF4-FFF2-40B4-BE49-F238E27FC236}">
                <a16:creationId xmlns:a16="http://schemas.microsoft.com/office/drawing/2014/main" id="{0B220AAB-3B80-C18B-FDAD-E26893ADB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43" y="114583"/>
            <a:ext cx="3949700" cy="2374900"/>
          </a:xfrm>
          <a:prstGeom prst="rect">
            <a:avLst/>
          </a:prstGeom>
        </p:spPr>
      </p:pic>
      <p:pic>
        <p:nvPicPr>
          <p:cNvPr id="25" name="Picture 24" descr="A blue line on a black background&#10;&#10;AI-generated content may be incorrect.">
            <a:extLst>
              <a:ext uri="{FF2B5EF4-FFF2-40B4-BE49-F238E27FC236}">
                <a16:creationId xmlns:a16="http://schemas.microsoft.com/office/drawing/2014/main" id="{0327A96D-2399-91EE-0BCF-E74519A6E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813" y="4192047"/>
            <a:ext cx="3949700" cy="2374900"/>
          </a:xfrm>
          <a:prstGeom prst="rect">
            <a:avLst/>
          </a:prstGeom>
        </p:spPr>
      </p:pic>
      <p:pic>
        <p:nvPicPr>
          <p:cNvPr id="27" name="Picture 26" descr="A blue line on a black background&#10;&#10;AI-generated content may be incorrect.">
            <a:extLst>
              <a:ext uri="{FF2B5EF4-FFF2-40B4-BE49-F238E27FC236}">
                <a16:creationId xmlns:a16="http://schemas.microsoft.com/office/drawing/2014/main" id="{F164CEDA-3951-4448-FE19-6A2F47EFF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0850" y="114583"/>
            <a:ext cx="3949700" cy="2374900"/>
          </a:xfrm>
          <a:prstGeom prst="rect">
            <a:avLst/>
          </a:prstGeom>
        </p:spPr>
      </p:pic>
      <p:pic>
        <p:nvPicPr>
          <p:cNvPr id="29" name="Picture 28" descr="A blue lines on a black background&#10;&#10;AI-generated content may be incorrect.">
            <a:extLst>
              <a:ext uri="{FF2B5EF4-FFF2-40B4-BE49-F238E27FC236}">
                <a16:creationId xmlns:a16="http://schemas.microsoft.com/office/drawing/2014/main" id="{88D01B9E-C768-182A-D33B-F4227C1CE8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0850" y="4192047"/>
            <a:ext cx="3949700" cy="2374900"/>
          </a:xfrm>
          <a:prstGeom prst="rect">
            <a:avLst/>
          </a:prstGeom>
        </p:spPr>
      </p:pic>
    </p:spTree>
    <p:extLst>
      <p:ext uri="{BB962C8B-B14F-4D97-AF65-F5344CB8AC3E}">
        <p14:creationId xmlns:p14="http://schemas.microsoft.com/office/powerpoint/2010/main" val="49283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numbers and a number in blue and white&#10;&#10;AI-generated content may be incorrect.">
            <a:extLst>
              <a:ext uri="{FF2B5EF4-FFF2-40B4-BE49-F238E27FC236}">
                <a16:creationId xmlns:a16="http://schemas.microsoft.com/office/drawing/2014/main" id="{95E5462A-E71B-A13C-BA61-46F37ADB6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
            <a:ext cx="6126480" cy="6126480"/>
          </a:xfrm>
          <a:prstGeom prst="rect">
            <a:avLst/>
          </a:prstGeom>
        </p:spPr>
      </p:pic>
      <p:pic>
        <p:nvPicPr>
          <p:cNvPr id="5" name="Picture 4" descr="A graph with numbers and a number&#10;&#10;AI-generated content may be incorrect.">
            <a:extLst>
              <a:ext uri="{FF2B5EF4-FFF2-40B4-BE49-F238E27FC236}">
                <a16:creationId xmlns:a16="http://schemas.microsoft.com/office/drawing/2014/main" id="{61C3413B-C193-B347-3EB4-6EBAA02760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520" y="365760"/>
            <a:ext cx="6126480" cy="6126480"/>
          </a:xfrm>
          <a:prstGeom prst="rect">
            <a:avLst/>
          </a:prstGeom>
        </p:spPr>
      </p:pic>
    </p:spTree>
    <p:extLst>
      <p:ext uri="{BB962C8B-B14F-4D97-AF65-F5344CB8AC3E}">
        <p14:creationId xmlns:p14="http://schemas.microsoft.com/office/powerpoint/2010/main" val="323209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2717-3681-4E67-3E1C-44E423700264}"/>
              </a:ext>
            </a:extLst>
          </p:cNvPr>
          <p:cNvSpPr>
            <a:spLocks noGrp="1"/>
          </p:cNvSpPr>
          <p:nvPr>
            <p:ph type="title"/>
          </p:nvPr>
        </p:nvSpPr>
        <p:spPr/>
        <p:txBody>
          <a:bodyPr/>
          <a:lstStyle/>
          <a:p>
            <a:r>
              <a:rPr lang="en-US" dirty="0"/>
              <a:t>how to measure </a:t>
            </a:r>
            <a:r>
              <a:rPr lang="en-US" i="1" dirty="0"/>
              <a:t>env pred</a:t>
            </a:r>
            <a:r>
              <a:rPr lang="en-US" dirty="0"/>
              <a:t>…</a:t>
            </a:r>
          </a:p>
        </p:txBody>
      </p:sp>
      <p:sp>
        <p:nvSpPr>
          <p:cNvPr id="5" name="Text Placeholder 4">
            <a:extLst>
              <a:ext uri="{FF2B5EF4-FFF2-40B4-BE49-F238E27FC236}">
                <a16:creationId xmlns:a16="http://schemas.microsoft.com/office/drawing/2014/main" id="{4E1EF09F-0D7F-8A99-91A5-F839B56E44B2}"/>
              </a:ext>
            </a:extLst>
          </p:cNvPr>
          <p:cNvSpPr>
            <a:spLocks noGrp="1"/>
          </p:cNvSpPr>
          <p:nvPr>
            <p:ph type="body" idx="1"/>
          </p:nvPr>
        </p:nvSpPr>
        <p:spPr/>
        <p:txBody>
          <a:bodyPr/>
          <a:lstStyle/>
          <a:p>
            <a:r>
              <a:rPr lang="en-US" dirty="0"/>
              <a:t>two r packages</a:t>
            </a:r>
          </a:p>
        </p:txBody>
      </p:sp>
      <p:sp>
        <p:nvSpPr>
          <p:cNvPr id="3" name="Content Placeholder 2">
            <a:extLst>
              <a:ext uri="{FF2B5EF4-FFF2-40B4-BE49-F238E27FC236}">
                <a16:creationId xmlns:a16="http://schemas.microsoft.com/office/drawing/2014/main" id="{3066F8BF-0E40-7CF8-107F-9E63113E2093}"/>
              </a:ext>
            </a:extLst>
          </p:cNvPr>
          <p:cNvSpPr>
            <a:spLocks noGrp="1"/>
          </p:cNvSpPr>
          <p:nvPr>
            <p:ph sz="half" idx="2"/>
          </p:nvPr>
        </p:nvSpPr>
        <p:spPr/>
        <p:txBody>
          <a:bodyPr/>
          <a:lstStyle/>
          <a:p>
            <a:r>
              <a:rPr lang="en-US" dirty="0" err="1">
                <a:latin typeface="Courier New" panose="02070309020205020404" pitchFamily="49" charset="0"/>
                <a:cs typeface="Courier New" panose="02070309020205020404" pitchFamily="49" charset="0"/>
              </a:rPr>
              <a:t>envPred</a:t>
            </a:r>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hydrostats</a:t>
            </a:r>
          </a:p>
          <a:p>
            <a:r>
              <a:rPr lang="en-US" dirty="0"/>
              <a:t>limitations</a:t>
            </a:r>
          </a:p>
        </p:txBody>
      </p:sp>
      <p:sp>
        <p:nvSpPr>
          <p:cNvPr id="6" name="Text Placeholder 5">
            <a:extLst>
              <a:ext uri="{FF2B5EF4-FFF2-40B4-BE49-F238E27FC236}">
                <a16:creationId xmlns:a16="http://schemas.microsoft.com/office/drawing/2014/main" id="{0AB4A1C0-5698-D151-E29A-AC0EBCB58E69}"/>
              </a:ext>
            </a:extLst>
          </p:cNvPr>
          <p:cNvSpPr>
            <a:spLocks noGrp="1"/>
          </p:cNvSpPr>
          <p:nvPr>
            <p:ph type="body" sz="quarter" idx="3"/>
          </p:nvPr>
        </p:nvSpPr>
        <p:spPr/>
        <p:txBody>
          <a:bodyPr/>
          <a:lstStyle/>
          <a:p>
            <a:r>
              <a:rPr lang="en-US" dirty="0"/>
              <a:t>next steps &amp; applications</a:t>
            </a:r>
          </a:p>
        </p:txBody>
      </p:sp>
      <p:sp>
        <p:nvSpPr>
          <p:cNvPr id="4" name="Content Placeholder 3">
            <a:extLst>
              <a:ext uri="{FF2B5EF4-FFF2-40B4-BE49-F238E27FC236}">
                <a16:creationId xmlns:a16="http://schemas.microsoft.com/office/drawing/2014/main" id="{0BE8F654-FC4F-5FCA-BCBE-80FBA1382473}"/>
              </a:ext>
            </a:extLst>
          </p:cNvPr>
          <p:cNvSpPr>
            <a:spLocks noGrp="1"/>
          </p:cNvSpPr>
          <p:nvPr>
            <p:ph sz="quarter" idx="4"/>
          </p:nvPr>
        </p:nvSpPr>
        <p:spPr/>
        <p:txBody>
          <a:bodyPr/>
          <a:lstStyle/>
          <a:p>
            <a:r>
              <a:rPr lang="en-US" dirty="0"/>
              <a:t>apply to habitats &amp; distribution ranges key CV &amp; Delta </a:t>
            </a:r>
            <a:r>
              <a:rPr lang="en-US" dirty="0" err="1"/>
              <a:t>spp</a:t>
            </a:r>
            <a:endParaRPr lang="en-US" dirty="0"/>
          </a:p>
          <a:p>
            <a:r>
              <a:rPr lang="en-US" dirty="0"/>
              <a:t>explore application to other time series</a:t>
            </a:r>
          </a:p>
          <a:p>
            <a:r>
              <a:rPr lang="en-US" dirty="0"/>
              <a:t>expand capabilities of existing packages</a:t>
            </a:r>
          </a:p>
          <a:p>
            <a:r>
              <a:rPr lang="en-US" dirty="0"/>
              <a:t>suggestions for application</a:t>
            </a:r>
          </a:p>
          <a:p>
            <a:r>
              <a:rPr lang="en-US" dirty="0"/>
              <a:t>help with r packages</a:t>
            </a:r>
          </a:p>
        </p:txBody>
      </p:sp>
    </p:spTree>
    <p:extLst>
      <p:ext uri="{BB962C8B-B14F-4D97-AF65-F5344CB8AC3E}">
        <p14:creationId xmlns:p14="http://schemas.microsoft.com/office/powerpoint/2010/main" val="308176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B9B7-5E7B-A106-4336-72A7BB1D7541}"/>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878FF0EB-C8AA-724D-7097-DB8C49BD8E70}"/>
              </a:ext>
            </a:extLst>
          </p:cNvPr>
          <p:cNvSpPr>
            <a:spLocks noGrp="1"/>
          </p:cNvSpPr>
          <p:nvPr>
            <p:ph idx="1"/>
          </p:nvPr>
        </p:nvSpPr>
        <p:spPr/>
        <p:txBody>
          <a:bodyPr>
            <a:normAutofit fontScale="40000" lnSpcReduction="20000"/>
          </a:bodyPr>
          <a:lstStyle/>
          <a:p>
            <a:r>
              <a:rPr lang="en-US" dirty="0"/>
              <a:t>Castillo, Nicole, Juan Diego Gaitán-Espitia, Julian F. Quintero-Galvis, et al. “Small-Scale Geographic Differences in Multiple-Driver Environmental Variability Can Modulate Contrasting Phenotypic Plasticity despite High Levels of Gene Flow.” </a:t>
            </a:r>
            <a:r>
              <a:rPr lang="en-US" i="1" dirty="0"/>
              <a:t>Science of The Total Environment</a:t>
            </a:r>
            <a:r>
              <a:rPr lang="en-US" dirty="0"/>
              <a:t> 954 (December 2024): 176772. </a:t>
            </a:r>
            <a:r>
              <a:rPr lang="en-US" dirty="0">
                <a:hlinkClick r:id="rId3"/>
              </a:rPr>
              <a:t>https://doi.org/10.1016/j.scitotenv.2024.176772</a:t>
            </a:r>
            <a:r>
              <a:rPr lang="en-US" dirty="0"/>
              <a:t>.</a:t>
            </a:r>
          </a:p>
          <a:p>
            <a:r>
              <a:rPr lang="en-US" dirty="0"/>
              <a:t>Caswell, Hal, and Joel E. Cohen. “Red, White and Blue: Environmental Variance Spectra and Coexistence in Metapopulations.” </a:t>
            </a:r>
            <a:r>
              <a:rPr lang="en-US" i="1" dirty="0"/>
              <a:t>Journal of Theoretical Biology</a:t>
            </a:r>
            <a:r>
              <a:rPr lang="en-US" dirty="0"/>
              <a:t> 176, no. 2 (1995): 301–16. </a:t>
            </a:r>
            <a:r>
              <a:rPr lang="en-US" dirty="0">
                <a:hlinkClick r:id="rId4"/>
              </a:rPr>
              <a:t>https://doi.org/10.1006/jtbi.1995.0200</a:t>
            </a:r>
            <a:r>
              <a:rPr lang="en-US" dirty="0"/>
              <a:t>.</a:t>
            </a:r>
          </a:p>
          <a:p>
            <a:r>
              <a:rPr lang="en-US" dirty="0"/>
              <a:t>Colwell, Robert K. “Predictability, Constancy, and Contingency of Periodic Phenomena.” </a:t>
            </a:r>
            <a:r>
              <a:rPr lang="en-US" i="1" dirty="0"/>
              <a:t>Ecology</a:t>
            </a:r>
            <a:r>
              <a:rPr lang="en-US" dirty="0"/>
              <a:t> 55 (1974): 1148–53.</a:t>
            </a:r>
          </a:p>
          <a:p>
            <a:r>
              <a:rPr lang="en-US" dirty="0" err="1"/>
              <a:t>Gasith</a:t>
            </a:r>
            <a:r>
              <a:rPr lang="en-US" dirty="0"/>
              <a:t>, Avital, and Vincent H. Resh. “Streams in Mediterranean Climate Regions: Abiotic Influences and Biotic Responses to Predictable Seasonal Events.” </a:t>
            </a:r>
            <a:r>
              <a:rPr lang="en-US" i="1" dirty="0"/>
              <a:t>Annual Review of Ecology and Systematics</a:t>
            </a:r>
            <a:r>
              <a:rPr lang="en-US" dirty="0"/>
              <a:t> 30 (1999): 51–81. </a:t>
            </a:r>
            <a:r>
              <a:rPr lang="en-US" dirty="0">
                <a:hlinkClick r:id="rId5"/>
              </a:rPr>
              <a:t>https://doi.org/10.1146/annurev.ecolsys.30.1.51</a:t>
            </a:r>
            <a:r>
              <a:rPr lang="en-US" dirty="0"/>
              <a:t>.</a:t>
            </a:r>
          </a:p>
          <a:p>
            <a:r>
              <a:rPr lang="en-US" dirty="0"/>
              <a:t>Jiang, </a:t>
            </a:r>
            <a:r>
              <a:rPr lang="en-US" dirty="0" err="1"/>
              <a:t>Mingkai</a:t>
            </a:r>
            <a:r>
              <a:rPr lang="en-US" dirty="0"/>
              <a:t>, Benjamin S. Felzer, and Dork Sahagian. “Characterizing Predictability of Precipitation Means and Extremes over the Conterminous United States, 1949–2010.” Journal of Climate. </a:t>
            </a:r>
            <a:r>
              <a:rPr lang="en-US" i="1" dirty="0"/>
              <a:t>Journal of Climate</a:t>
            </a:r>
            <a:r>
              <a:rPr lang="en-US" dirty="0"/>
              <a:t> 29, no. 7 (2016): 2621–33. </a:t>
            </a:r>
            <a:r>
              <a:rPr lang="en-US" dirty="0">
                <a:hlinkClick r:id="rId6"/>
              </a:rPr>
              <a:t>https://doi.org/10.1175/JCLI-D-15-0560.1</a:t>
            </a:r>
            <a:r>
              <a:rPr lang="en-US" dirty="0"/>
              <a:t>.</a:t>
            </a:r>
          </a:p>
          <a:p>
            <a:r>
              <a:rPr lang="en-US" dirty="0"/>
              <a:t>Keyser, Spencer R., Jonathan N. Pauli, Daniel Fink, Volker C. </a:t>
            </a:r>
            <a:r>
              <a:rPr lang="en-US" dirty="0" err="1"/>
              <a:t>Radeloff</a:t>
            </a:r>
            <a:r>
              <a:rPr lang="en-US" dirty="0"/>
              <a:t>, Alex L. Pigot, and Benjamin Zuckerberg. “Seasonality Structures Avian Functional Diversity and Niche Packing Across North America.” </a:t>
            </a:r>
            <a:r>
              <a:rPr lang="en-US" i="1" dirty="0"/>
              <a:t>Ecology Letters</a:t>
            </a:r>
            <a:r>
              <a:rPr lang="en-US" dirty="0"/>
              <a:t> 27, no. 10 (2024): e14521. </a:t>
            </a:r>
            <a:r>
              <a:rPr lang="en-US" dirty="0">
                <a:hlinkClick r:id="rId7"/>
              </a:rPr>
              <a:t>https://doi.org/10.1111/ele.14521</a:t>
            </a:r>
            <a:r>
              <a:rPr lang="en-US" dirty="0"/>
              <a:t>.</a:t>
            </a:r>
          </a:p>
          <a:p>
            <a:r>
              <a:rPr lang="en-US" dirty="0"/>
              <a:t>Poff, N. LeRoy, and J. David Allan. “Functional Organization of Stream Fish Assemblages in Relation to Hydrological Variability.” </a:t>
            </a:r>
            <a:r>
              <a:rPr lang="en-US" i="1" dirty="0"/>
              <a:t>Ecology</a:t>
            </a:r>
            <a:r>
              <a:rPr lang="en-US" dirty="0"/>
              <a:t> 76, no. 2 (1995): 606–27. </a:t>
            </a:r>
            <a:r>
              <a:rPr lang="en-US" dirty="0">
                <a:hlinkClick r:id="rId8"/>
              </a:rPr>
              <a:t>https://doi.org/10.2307/1941217</a:t>
            </a:r>
            <a:r>
              <a:rPr lang="en-US" dirty="0"/>
              <a:t>.</a:t>
            </a:r>
          </a:p>
          <a:p>
            <a:r>
              <a:rPr lang="en-US" dirty="0" err="1"/>
              <a:t>Riotte</a:t>
            </a:r>
            <a:r>
              <a:rPr lang="en-US" dirty="0"/>
              <a:t>-Lambert, Louise, and Jason </a:t>
            </a:r>
            <a:r>
              <a:rPr lang="en-US" dirty="0" err="1"/>
              <a:t>Matthiopoulos</a:t>
            </a:r>
            <a:r>
              <a:rPr lang="en-US" dirty="0"/>
              <a:t>. “Environmental Predictability as a Cause and Consequence of Animal Movement.” </a:t>
            </a:r>
            <a:r>
              <a:rPr lang="en-US" i="1" dirty="0"/>
              <a:t>Trends in Ecology &amp; Evolution</a:t>
            </a:r>
            <a:r>
              <a:rPr lang="en-US" dirty="0"/>
              <a:t> 35, no. 2 (2020): 163–74. </a:t>
            </a:r>
            <a:r>
              <a:rPr lang="en-US" dirty="0">
                <a:hlinkClick r:id="rId9"/>
              </a:rPr>
              <a:t>https://doi.org/10.1016/j.tree.2019.09.009</a:t>
            </a:r>
            <a:r>
              <a:rPr lang="en-US" dirty="0"/>
              <a:t>.</a:t>
            </a:r>
          </a:p>
          <a:p>
            <a:r>
              <a:rPr lang="en-US" dirty="0"/>
              <a:t>Stearns, Stephen C. “On Measuring Fluctuating Environments: Predictability, Constancy, and Contingency.” </a:t>
            </a:r>
            <a:r>
              <a:rPr lang="en-US" i="1" dirty="0"/>
              <a:t>Ecology</a:t>
            </a:r>
            <a:r>
              <a:rPr lang="en-US" dirty="0"/>
              <a:t> 62, no. 1 (1981): 185–99. </a:t>
            </a:r>
            <a:r>
              <a:rPr lang="en-US" dirty="0">
                <a:hlinkClick r:id="rId10"/>
              </a:rPr>
              <a:t>https://doi.org/10.2307/1936681</a:t>
            </a:r>
            <a:r>
              <a:rPr lang="en-US" dirty="0"/>
              <a:t>.</a:t>
            </a:r>
          </a:p>
          <a:p>
            <a:r>
              <a:rPr lang="en-US" dirty="0"/>
              <a:t>Tonkin, Jonathan D., Michael T. Bogan, Núria </a:t>
            </a:r>
            <a:r>
              <a:rPr lang="en-US" dirty="0" err="1"/>
              <a:t>Bonada</a:t>
            </a:r>
            <a:r>
              <a:rPr lang="en-US" dirty="0"/>
              <a:t>, Blanca Rios-Touma, and David A. Lytle. “Seasonality and Predictability Shape Temporal Species Diversity.” </a:t>
            </a:r>
            <a:r>
              <a:rPr lang="en-US" i="1" dirty="0"/>
              <a:t>Ecology</a:t>
            </a:r>
            <a:r>
              <a:rPr lang="en-US" dirty="0"/>
              <a:t> 98, no. 5 (2017): 1201–16. </a:t>
            </a:r>
            <a:r>
              <a:rPr lang="en-US" dirty="0">
                <a:hlinkClick r:id="rId11"/>
              </a:rPr>
              <a:t>https://doi.org/10.1002/ecy.1761</a:t>
            </a:r>
            <a:r>
              <a:rPr lang="en-US" dirty="0"/>
              <a:t>.</a:t>
            </a:r>
          </a:p>
          <a:p>
            <a:r>
              <a:rPr lang="en-US" dirty="0"/>
              <a:t>Tonkin, Jonathan D., David M. Merritt, Julian D. Olden, Lindsay V. Reynolds, and David A. Lytle. “Flow Regime Alteration Degrades Ecological Networks in Riparian Ecosystems.” </a:t>
            </a:r>
            <a:r>
              <a:rPr lang="en-US" i="1" dirty="0"/>
              <a:t>Nature Ecology &amp; Evolution</a:t>
            </a:r>
            <a:r>
              <a:rPr lang="en-US" dirty="0"/>
              <a:t> 2, no. 1 (2018): 86–93. </a:t>
            </a:r>
            <a:r>
              <a:rPr lang="en-US" dirty="0">
                <a:hlinkClick r:id="rId12"/>
              </a:rPr>
              <a:t>https://doi.org/10.1038/s41559-017-0379-0</a:t>
            </a:r>
            <a:r>
              <a:rPr lang="en-US" dirty="0"/>
              <a:t>.</a:t>
            </a:r>
          </a:p>
          <a:p>
            <a:r>
              <a:rPr lang="en-US" dirty="0" err="1"/>
              <a:t>Wieczynski</a:t>
            </a:r>
            <a:r>
              <a:rPr lang="en-US" dirty="0"/>
              <a:t>, Daniel J., and David A. Vasseur. “Environmental Fluctuations Promote Intraspecific Diversity and Population Persistence via Inflationary Effects.” </a:t>
            </a:r>
            <a:r>
              <a:rPr lang="en-US" i="1" dirty="0"/>
              <a:t>Oikos</a:t>
            </a:r>
            <a:r>
              <a:rPr lang="en-US" dirty="0"/>
              <a:t> 125, no. 8 (2016): 1173–81. </a:t>
            </a:r>
            <a:r>
              <a:rPr lang="en-US" dirty="0">
                <a:hlinkClick r:id="rId13"/>
              </a:rPr>
              <a:t>https://doi.org/10.1111/oik.02725</a:t>
            </a:r>
            <a:r>
              <a:rPr lang="en-US" dirty="0"/>
              <a:t>.</a:t>
            </a:r>
          </a:p>
          <a:p>
            <a:endParaRPr lang="en-US" dirty="0"/>
          </a:p>
        </p:txBody>
      </p:sp>
    </p:spTree>
    <p:extLst>
      <p:ext uri="{BB962C8B-B14F-4D97-AF65-F5344CB8AC3E}">
        <p14:creationId xmlns:p14="http://schemas.microsoft.com/office/powerpoint/2010/main" val="143664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7DD4-E585-875B-4AD9-7F4AE4EAAA8F}"/>
              </a:ext>
            </a:extLst>
          </p:cNvPr>
          <p:cNvSpPr>
            <a:spLocks noGrp="1"/>
          </p:cNvSpPr>
          <p:nvPr>
            <p:ph type="title"/>
          </p:nvPr>
        </p:nvSpPr>
        <p:spPr/>
        <p:txBody>
          <a:bodyPr/>
          <a:lstStyle/>
          <a:p>
            <a:r>
              <a:rPr lang="en-US" dirty="0"/>
              <a:t>how to look at </a:t>
            </a:r>
            <a:r>
              <a:rPr lang="en-US" i="1" dirty="0"/>
              <a:t>env pred</a:t>
            </a:r>
            <a:r>
              <a:rPr lang="en-US" dirty="0"/>
              <a:t>…</a:t>
            </a:r>
          </a:p>
        </p:txBody>
      </p:sp>
      <p:pic>
        <p:nvPicPr>
          <p:cNvPr id="4" name="Picture 3" descr="A graph showing the number of data&#10;&#10;AI-generated content may be incorrect.">
            <a:extLst>
              <a:ext uri="{FF2B5EF4-FFF2-40B4-BE49-F238E27FC236}">
                <a16:creationId xmlns:a16="http://schemas.microsoft.com/office/drawing/2014/main" id="{8AA63E6C-E9FD-4F52-112C-17B4459F4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33263"/>
            <a:ext cx="9200597" cy="5215405"/>
          </a:xfrm>
          <a:prstGeom prst="rect">
            <a:avLst/>
          </a:prstGeom>
        </p:spPr>
      </p:pic>
    </p:spTree>
    <p:extLst>
      <p:ext uri="{BB962C8B-B14F-4D97-AF65-F5344CB8AC3E}">
        <p14:creationId xmlns:p14="http://schemas.microsoft.com/office/powerpoint/2010/main" val="3409974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red lines&#10;&#10;AI-generated content may be incorrect.">
            <a:extLst>
              <a:ext uri="{FF2B5EF4-FFF2-40B4-BE49-F238E27FC236}">
                <a16:creationId xmlns:a16="http://schemas.microsoft.com/office/drawing/2014/main" id="{E2E88B2E-C062-A3A4-8A19-E590E1DDC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770" y="199103"/>
            <a:ext cx="5915578" cy="4225413"/>
          </a:xfrm>
          <a:prstGeom prst="rect">
            <a:avLst/>
          </a:prstGeom>
        </p:spPr>
      </p:pic>
      <p:pic>
        <p:nvPicPr>
          <p:cNvPr id="5" name="Picture 4" descr="A graph showing the time of a river&#10;&#10;AI-generated content may be incorrect.">
            <a:extLst>
              <a:ext uri="{FF2B5EF4-FFF2-40B4-BE49-F238E27FC236}">
                <a16:creationId xmlns:a16="http://schemas.microsoft.com/office/drawing/2014/main" id="{59B97D68-17B6-BE74-291E-E6BB87366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87" y="2585533"/>
            <a:ext cx="5702710" cy="4073364"/>
          </a:xfrm>
          <a:prstGeom prst="rect">
            <a:avLst/>
          </a:prstGeom>
        </p:spPr>
      </p:pic>
    </p:spTree>
    <p:extLst>
      <p:ext uri="{BB962C8B-B14F-4D97-AF65-F5344CB8AC3E}">
        <p14:creationId xmlns:p14="http://schemas.microsoft.com/office/powerpoint/2010/main" val="64122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3AD20-6567-0C16-4590-C527A498E18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A5AF6B8-40FF-2B0B-BF78-AD6AF21E8D15}"/>
              </a:ext>
            </a:extLst>
          </p:cNvPr>
          <p:cNvGraphicFramePr>
            <a:graphicFrameLocks noGrp="1"/>
          </p:cNvGraphicFramePr>
          <p:nvPr/>
        </p:nvGraphicFramePr>
        <p:xfrm>
          <a:off x="1086066" y="272975"/>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a</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C</a:t>
                      </a:r>
                      <a:r>
                        <a:rPr lang="en-US" dirty="0"/>
                        <a:t> = 1</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5" name="Table 4">
            <a:extLst>
              <a:ext uri="{FF2B5EF4-FFF2-40B4-BE49-F238E27FC236}">
                <a16:creationId xmlns:a16="http://schemas.microsoft.com/office/drawing/2014/main" id="{CA0A9C28-40AA-F5ED-369B-6FF145E178DE}"/>
              </a:ext>
            </a:extLst>
          </p:cNvPr>
          <p:cNvGraphicFramePr>
            <a:graphicFrameLocks noGrp="1"/>
          </p:cNvGraphicFramePr>
          <p:nvPr/>
        </p:nvGraphicFramePr>
        <p:xfrm>
          <a:off x="4557340" y="27297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b</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9</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1</a:t>
                      </a:r>
                    </a:p>
                  </a:txBody>
                  <a:tcPr/>
                </a:tc>
                <a:extLst>
                  <a:ext uri="{0D108BD9-81ED-4DB2-BD59-A6C34878D82A}">
                    <a16:rowId xmlns:a16="http://schemas.microsoft.com/office/drawing/2014/main" val="2985096831"/>
                  </a:ext>
                </a:extLst>
              </a:tr>
            </a:tbl>
          </a:graphicData>
        </a:graphic>
      </p:graphicFrame>
      <p:graphicFrame>
        <p:nvGraphicFramePr>
          <p:cNvPr id="6" name="Table 5">
            <a:extLst>
              <a:ext uri="{FF2B5EF4-FFF2-40B4-BE49-F238E27FC236}">
                <a16:creationId xmlns:a16="http://schemas.microsoft.com/office/drawing/2014/main" id="{8361FD79-D961-CFEB-5BCF-DAA03EFF5CAE}"/>
              </a:ext>
            </a:extLst>
          </p:cNvPr>
          <p:cNvGraphicFramePr>
            <a:graphicFrameLocks noGrp="1"/>
          </p:cNvGraphicFramePr>
          <p:nvPr/>
        </p:nvGraphicFramePr>
        <p:xfrm>
          <a:off x="8134659" y="272975"/>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c</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C</a:t>
                      </a:r>
                      <a:r>
                        <a:rPr lang="en-US" dirty="0"/>
                        <a:t> = .42</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.58</a:t>
                      </a:r>
                    </a:p>
                  </a:txBody>
                  <a:tcPr/>
                </a:tc>
                <a:extLst>
                  <a:ext uri="{0D108BD9-81ED-4DB2-BD59-A6C34878D82A}">
                    <a16:rowId xmlns:a16="http://schemas.microsoft.com/office/drawing/2014/main" val="2985096831"/>
                  </a:ext>
                </a:extLst>
              </a:tr>
            </a:tbl>
          </a:graphicData>
        </a:graphic>
      </p:graphicFrame>
      <p:sp>
        <p:nvSpPr>
          <p:cNvPr id="7" name="TextBox 6">
            <a:extLst>
              <a:ext uri="{FF2B5EF4-FFF2-40B4-BE49-F238E27FC236}">
                <a16:creationId xmlns:a16="http://schemas.microsoft.com/office/drawing/2014/main" id="{A469E885-BCC9-C5A9-074A-D91DCBF1B663}"/>
              </a:ext>
            </a:extLst>
          </p:cNvPr>
          <p:cNvSpPr txBox="1"/>
          <p:nvPr/>
        </p:nvSpPr>
        <p:spPr>
          <a:xfrm>
            <a:off x="8134659" y="6207093"/>
            <a:ext cx="3762704" cy="369332"/>
          </a:xfrm>
          <a:prstGeom prst="rect">
            <a:avLst/>
          </a:prstGeom>
          <a:noFill/>
        </p:spPr>
        <p:txBody>
          <a:bodyPr wrap="square" rtlCol="0">
            <a:spAutoFit/>
          </a:bodyPr>
          <a:lstStyle/>
          <a:p>
            <a:r>
              <a:rPr lang="en-US" dirty="0"/>
              <a:t>adapted from Colwell 1974, Table 1</a:t>
            </a:r>
          </a:p>
        </p:txBody>
      </p:sp>
      <p:graphicFrame>
        <p:nvGraphicFramePr>
          <p:cNvPr id="8" name="Table 7">
            <a:extLst>
              <a:ext uri="{FF2B5EF4-FFF2-40B4-BE49-F238E27FC236}">
                <a16:creationId xmlns:a16="http://schemas.microsoft.com/office/drawing/2014/main" id="{7837BC68-0BB3-0D54-C533-3A4866BE8BF4}"/>
              </a:ext>
            </a:extLst>
          </p:cNvPr>
          <p:cNvGraphicFramePr>
            <a:graphicFrameLocks noGrp="1"/>
          </p:cNvGraphicFramePr>
          <p:nvPr/>
        </p:nvGraphicFramePr>
        <p:xfrm>
          <a:off x="1086066" y="2547516"/>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d</a:t>
                      </a:r>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l"/>
                      <a:r>
                        <a:rPr lang="en-US" i="1" dirty="0"/>
                        <a:t>P</a:t>
                      </a:r>
                      <a:r>
                        <a:rPr lang="en-US" dirty="0"/>
                        <a:t> = .23</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2</a:t>
                      </a:r>
                    </a:p>
                  </a:txBody>
                  <a:tcPr/>
                </a:tc>
                <a:tc>
                  <a:txBody>
                    <a:bodyPr/>
                    <a:lstStyle/>
                    <a:p>
                      <a:pPr algn="l"/>
                      <a:r>
                        <a:rPr lang="en-US" i="1" dirty="0"/>
                        <a:t>C</a:t>
                      </a:r>
                      <a:r>
                        <a:rPr lang="en-US" dirty="0"/>
                        <a:t> = .23</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t>6</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9" name="Table 8">
            <a:extLst>
              <a:ext uri="{FF2B5EF4-FFF2-40B4-BE49-F238E27FC236}">
                <a16:creationId xmlns:a16="http://schemas.microsoft.com/office/drawing/2014/main" id="{43BFC7F7-24B4-ED65-B803-4B495B3D4EFD}"/>
              </a:ext>
            </a:extLst>
          </p:cNvPr>
          <p:cNvGraphicFramePr>
            <a:graphicFrameLocks noGrp="1"/>
          </p:cNvGraphicFramePr>
          <p:nvPr/>
        </p:nvGraphicFramePr>
        <p:xfrm>
          <a:off x="4557340" y="2547517"/>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e</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6</a:t>
                      </a:r>
                    </a:p>
                  </a:txBody>
                  <a:tcPr/>
                </a:tc>
                <a:tc>
                  <a:txBody>
                    <a:bodyPr/>
                    <a:lstStyle/>
                    <a:p>
                      <a:pPr algn="ctr"/>
                      <a:r>
                        <a:rPr lang="en-US" dirty="0"/>
                        <a:t>0</a:t>
                      </a:r>
                    </a:p>
                  </a:txBody>
                  <a:tcPr/>
                </a:tc>
                <a:tc>
                  <a:txBody>
                    <a:bodyPr/>
                    <a:lstStyle/>
                    <a:p>
                      <a:pPr algn="ctr"/>
                      <a:r>
                        <a:rPr lang="en-US" dirty="0"/>
                        <a:t>3</a:t>
                      </a:r>
                    </a:p>
                  </a:txBody>
                  <a:tcPr/>
                </a:tc>
                <a:tc>
                  <a:txBody>
                    <a:bodyPr/>
                    <a:lstStyle/>
                    <a:p>
                      <a:pPr algn="l"/>
                      <a:r>
                        <a:rPr lang="en-US" i="1" dirty="0"/>
                        <a:t>P</a:t>
                      </a:r>
                      <a:r>
                        <a:rPr lang="en-US" dirty="0"/>
                        <a:t> = .61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6</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.61</a:t>
                      </a:r>
                    </a:p>
                  </a:txBody>
                  <a:tcPr/>
                </a:tc>
                <a:extLst>
                  <a:ext uri="{0D108BD9-81ED-4DB2-BD59-A6C34878D82A}">
                    <a16:rowId xmlns:a16="http://schemas.microsoft.com/office/drawing/2014/main" val="2985096831"/>
                  </a:ext>
                </a:extLst>
              </a:tr>
            </a:tbl>
          </a:graphicData>
        </a:graphic>
      </p:graphicFrame>
      <p:graphicFrame>
        <p:nvGraphicFramePr>
          <p:cNvPr id="10" name="Table 9">
            <a:extLst>
              <a:ext uri="{FF2B5EF4-FFF2-40B4-BE49-F238E27FC236}">
                <a16:creationId xmlns:a16="http://schemas.microsoft.com/office/drawing/2014/main" id="{95F671C5-0CD1-9229-E682-0C6DE1AA2839}"/>
              </a:ext>
            </a:extLst>
          </p:cNvPr>
          <p:cNvGraphicFramePr>
            <a:graphicFrameLocks noGrp="1"/>
          </p:cNvGraphicFramePr>
          <p:nvPr/>
        </p:nvGraphicFramePr>
        <p:xfrm>
          <a:off x="8134659" y="254751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f</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4</a:t>
                      </a:r>
                    </a:p>
                  </a:txBody>
                  <a:tcPr/>
                </a:tc>
                <a:tc>
                  <a:txBody>
                    <a:bodyPr/>
                    <a:lstStyle/>
                    <a:p>
                      <a:pPr algn="l"/>
                      <a:r>
                        <a:rPr lang="en-US" i="1" dirty="0"/>
                        <a:t>P</a:t>
                      </a:r>
                      <a:r>
                        <a:rPr lang="en-US" dirty="0"/>
                        <a:t> = .29</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.10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8</a:t>
                      </a:r>
                    </a:p>
                  </a:txBody>
                  <a:tcPr/>
                </a:tc>
                <a:tc>
                  <a:txBody>
                    <a:bodyPr/>
                    <a:lstStyle/>
                    <a:p>
                      <a:pPr algn="ctr"/>
                      <a:r>
                        <a:rPr lang="en-US" dirty="0"/>
                        <a:t>5</a:t>
                      </a:r>
                    </a:p>
                  </a:txBody>
                  <a:tcPr/>
                </a:tc>
                <a:tc>
                  <a:txBody>
                    <a:bodyPr/>
                    <a:lstStyle/>
                    <a:p>
                      <a:pPr algn="ctr"/>
                      <a:r>
                        <a:rPr lang="en-US" dirty="0"/>
                        <a:t>2</a:t>
                      </a:r>
                    </a:p>
                  </a:txBody>
                  <a:tcPr/>
                </a:tc>
                <a:tc>
                  <a:txBody>
                    <a:bodyPr/>
                    <a:lstStyle/>
                    <a:p>
                      <a:pPr algn="l"/>
                      <a:r>
                        <a:rPr lang="en-US" i="1" dirty="0"/>
                        <a:t>M</a:t>
                      </a:r>
                      <a:r>
                        <a:rPr lang="en-US" dirty="0"/>
                        <a:t> = .19</a:t>
                      </a:r>
                    </a:p>
                  </a:txBody>
                  <a:tcPr/>
                </a:tc>
                <a:extLst>
                  <a:ext uri="{0D108BD9-81ED-4DB2-BD59-A6C34878D82A}">
                    <a16:rowId xmlns:a16="http://schemas.microsoft.com/office/drawing/2014/main" val="2985096831"/>
                  </a:ext>
                </a:extLst>
              </a:tr>
            </a:tbl>
          </a:graphicData>
        </a:graphic>
      </p:graphicFrame>
      <p:graphicFrame>
        <p:nvGraphicFramePr>
          <p:cNvPr id="11" name="Table 10">
            <a:extLst>
              <a:ext uri="{FF2B5EF4-FFF2-40B4-BE49-F238E27FC236}">
                <a16:creationId xmlns:a16="http://schemas.microsoft.com/office/drawing/2014/main" id="{9649DA4C-C2A0-6CC7-7CD6-79444E3BA62A}"/>
              </a:ext>
            </a:extLst>
          </p:cNvPr>
          <p:cNvGraphicFramePr>
            <a:graphicFrameLocks noGrp="1"/>
          </p:cNvGraphicFramePr>
          <p:nvPr/>
        </p:nvGraphicFramePr>
        <p:xfrm>
          <a:off x="4557340" y="4705790"/>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g</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P</a:t>
                      </a:r>
                      <a:r>
                        <a:rPr lang="en-US" dirty="0"/>
                        <a:t> = 0</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spTree>
    <p:extLst>
      <p:ext uri="{BB962C8B-B14F-4D97-AF65-F5344CB8AC3E}">
        <p14:creationId xmlns:p14="http://schemas.microsoft.com/office/powerpoint/2010/main" val="3547978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8936-4F1A-9E41-8735-576E326B964E}"/>
              </a:ext>
            </a:extLst>
          </p:cNvPr>
          <p:cNvSpPr>
            <a:spLocks noGrp="1"/>
          </p:cNvSpPr>
          <p:nvPr>
            <p:ph type="title"/>
          </p:nvPr>
        </p:nvSpPr>
        <p:spPr/>
        <p:txBody>
          <a:bodyPr/>
          <a:lstStyle/>
          <a:p>
            <a:r>
              <a:rPr lang="en-US" dirty="0"/>
              <a:t>what is environmental predictability?</a:t>
            </a:r>
          </a:p>
        </p:txBody>
      </p:sp>
      <p:sp>
        <p:nvSpPr>
          <p:cNvPr id="3" name="Content Placeholder 2">
            <a:extLst>
              <a:ext uri="{FF2B5EF4-FFF2-40B4-BE49-F238E27FC236}">
                <a16:creationId xmlns:a16="http://schemas.microsoft.com/office/drawing/2014/main" id="{57CB4016-0C1D-A41C-9905-02A3FFB3191E}"/>
              </a:ext>
            </a:extLst>
          </p:cNvPr>
          <p:cNvSpPr>
            <a:spLocks noGrp="1"/>
          </p:cNvSpPr>
          <p:nvPr>
            <p:ph type="body" sz="half" idx="2"/>
          </p:nvPr>
        </p:nvSpPr>
        <p:spPr/>
        <p:txBody>
          <a:bodyPr>
            <a:normAutofit/>
          </a:bodyPr>
          <a:lstStyle/>
          <a:p>
            <a:r>
              <a:rPr lang="en-US" dirty="0"/>
              <a:t>temporal periodicity: seasonality</a:t>
            </a:r>
          </a:p>
          <a:p>
            <a:r>
              <a:rPr lang="en-US" dirty="0"/>
              <a:t>reliable—or unreliable!—recurrence of these patterns is what I’m referring to as predictability</a:t>
            </a:r>
          </a:p>
          <a:p>
            <a:r>
              <a:rPr lang="en-US" dirty="0"/>
              <a:t>periodical physical or biological data with a known period (</a:t>
            </a:r>
            <a:r>
              <a:rPr lang="en-US" dirty="0" err="1"/>
              <a:t>eg</a:t>
            </a:r>
            <a:r>
              <a:rPr lang="en-US" dirty="0"/>
              <a:t> yearly or daily) </a:t>
            </a:r>
          </a:p>
          <a:p>
            <a:r>
              <a:rPr lang="en-US" dirty="0"/>
              <a:t>Tonkin et al. 2017: “we define predictability as the regularity of recurrence of the within cycle (e.g., annual) distribution of events across multiple cycles” </a:t>
            </a:r>
          </a:p>
          <a:p>
            <a:r>
              <a:rPr lang="en-US" dirty="0"/>
              <a:t>Colwell (1974) argues that predictability (P) has two separable components, constancy (C) and contingency (M)</a:t>
            </a:r>
          </a:p>
          <a:p>
            <a:endParaRPr lang="en-US" dirty="0"/>
          </a:p>
        </p:txBody>
      </p:sp>
      <p:pic>
        <p:nvPicPr>
          <p:cNvPr id="4" name="Picture 2" descr="Figure 1">
            <a:extLst>
              <a:ext uri="{FF2B5EF4-FFF2-40B4-BE49-F238E27FC236}">
                <a16:creationId xmlns:a16="http://schemas.microsoft.com/office/drawing/2014/main" id="{EB15C0C0-0CAE-C9AF-7CFF-A634D5A4C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131" y="77364"/>
            <a:ext cx="5656873" cy="3531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3">
            <a:extLst>
              <a:ext uri="{FF2B5EF4-FFF2-40B4-BE49-F238E27FC236}">
                <a16:creationId xmlns:a16="http://schemas.microsoft.com/office/drawing/2014/main" id="{74462A83-10A4-F5F2-9ECB-6070EBC9CF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2820"/>
          <a:stretch>
            <a:fillRect/>
          </a:stretch>
        </p:blipFill>
        <p:spPr bwMode="auto">
          <a:xfrm>
            <a:off x="5992131" y="3429000"/>
            <a:ext cx="5273675" cy="323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35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the world with black dots&#10;&#10;AI-generated content may be incorrect.">
            <a:extLst>
              <a:ext uri="{FF2B5EF4-FFF2-40B4-BE49-F238E27FC236}">
                <a16:creationId xmlns:a16="http://schemas.microsoft.com/office/drawing/2014/main" id="{67943C2B-153E-C743-A157-0B076EC2F7B8}"/>
              </a:ext>
            </a:extLst>
          </p:cNvPr>
          <p:cNvPicPr>
            <a:picLocks noChangeAspect="1"/>
          </p:cNvPicPr>
          <p:nvPr/>
        </p:nvPicPr>
        <p:blipFill>
          <a:blip r:embed="rId3">
            <a:extLst>
              <a:ext uri="{28A0092B-C50C-407E-A947-70E740481C1C}">
                <a14:useLocalDpi xmlns:a14="http://schemas.microsoft.com/office/drawing/2010/main" val="0"/>
              </a:ext>
            </a:extLst>
          </a:blip>
          <a:srcRect l="67500"/>
          <a:stretch>
            <a:fillRect/>
          </a:stretch>
        </p:blipFill>
        <p:spPr>
          <a:xfrm>
            <a:off x="0" y="202575"/>
            <a:ext cx="3603360" cy="3226425"/>
          </a:xfrm>
          <a:prstGeom prst="rect">
            <a:avLst/>
          </a:prstGeom>
        </p:spPr>
      </p:pic>
      <p:pic>
        <p:nvPicPr>
          <p:cNvPr id="2050" name="Picture 2" descr="Fig. 13.1">
            <a:extLst>
              <a:ext uri="{FF2B5EF4-FFF2-40B4-BE49-F238E27FC236}">
                <a16:creationId xmlns:a16="http://schemas.microsoft.com/office/drawing/2014/main" id="{9F16820E-AB7F-9BD1-E83F-CB927662C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834" y="311150"/>
            <a:ext cx="3810000" cy="330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2C13712-A528-7D2B-5DDF-F3A78F4E8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97300"/>
            <a:ext cx="12192000" cy="3060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EABC0CD-7F0C-0CFC-4A85-95F59D5F95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7177"/>
          <a:stretch>
            <a:fillRect/>
          </a:stretch>
        </p:blipFill>
        <p:spPr bwMode="auto">
          <a:xfrm>
            <a:off x="7877908" y="24618"/>
            <a:ext cx="4314092" cy="407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4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A564E-DBA3-2F4E-139A-5411B926E96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129FEC5-38A6-6A64-85E0-CAF35BF8D490}"/>
              </a:ext>
            </a:extLst>
          </p:cNvPr>
          <p:cNvGrpSpPr/>
          <p:nvPr/>
        </p:nvGrpSpPr>
        <p:grpSpPr>
          <a:xfrm>
            <a:off x="162470" y="109058"/>
            <a:ext cx="11874971" cy="2875638"/>
            <a:chOff x="500095" y="109058"/>
            <a:chExt cx="11874971" cy="2875638"/>
          </a:xfrm>
        </p:grpSpPr>
        <p:pic>
          <p:nvPicPr>
            <p:cNvPr id="8" name="Picture 7">
              <a:extLst>
                <a:ext uri="{FF2B5EF4-FFF2-40B4-BE49-F238E27FC236}">
                  <a16:creationId xmlns:a16="http://schemas.microsoft.com/office/drawing/2014/main" id="{59EA025F-F609-06CF-A6BA-681F4C98E851}"/>
                </a:ext>
              </a:extLst>
            </p:cNvPr>
            <p:cNvPicPr>
              <a:picLocks noChangeAspect="1"/>
            </p:cNvPicPr>
            <p:nvPr/>
          </p:nvPicPr>
          <p:blipFill>
            <a:blip r:embed="rId3"/>
            <a:stretch>
              <a:fillRect/>
            </a:stretch>
          </p:blipFill>
          <p:spPr>
            <a:xfrm>
              <a:off x="500095" y="698602"/>
              <a:ext cx="2286000" cy="2286094"/>
            </a:xfrm>
            <a:prstGeom prst="rect">
              <a:avLst/>
            </a:prstGeom>
          </p:spPr>
        </p:pic>
        <p:sp>
          <p:nvSpPr>
            <p:cNvPr id="9" name="TextBox 8">
              <a:extLst>
                <a:ext uri="{FF2B5EF4-FFF2-40B4-BE49-F238E27FC236}">
                  <a16:creationId xmlns:a16="http://schemas.microsoft.com/office/drawing/2014/main" id="{52B322E3-B204-9CE5-DB29-23F20B4F77D9}"/>
                </a:ext>
              </a:extLst>
            </p:cNvPr>
            <p:cNvSpPr txBox="1"/>
            <p:nvPr/>
          </p:nvSpPr>
          <p:spPr>
            <a:xfrm>
              <a:off x="518000" y="109058"/>
              <a:ext cx="2382009" cy="272857"/>
            </a:xfrm>
            <a:prstGeom prst="rect">
              <a:avLst/>
            </a:prstGeom>
            <a:noFill/>
          </p:spPr>
          <p:txBody>
            <a:bodyPr wrap="square" rtlCol="0">
              <a:spAutoFit/>
            </a:bodyPr>
            <a:lstStyle/>
            <a:p>
              <a:pPr algn="ctr"/>
              <a:r>
                <a:rPr lang="en-US" dirty="0" err="1"/>
                <a:t>Vilsandi</a:t>
              </a:r>
              <a:r>
                <a:rPr lang="en-US" dirty="0"/>
                <a:t>, Estonia 58.38 21.82</a:t>
              </a:r>
            </a:p>
          </p:txBody>
        </p:sp>
        <p:pic>
          <p:nvPicPr>
            <p:cNvPr id="10" name="Picture 9">
              <a:extLst>
                <a:ext uri="{FF2B5EF4-FFF2-40B4-BE49-F238E27FC236}">
                  <a16:creationId xmlns:a16="http://schemas.microsoft.com/office/drawing/2014/main" id="{1C76440D-E3AE-A65F-FFBA-D7F73591FC99}"/>
                </a:ext>
              </a:extLst>
            </p:cNvPr>
            <p:cNvPicPr>
              <a:picLocks noChangeAspect="1"/>
            </p:cNvPicPr>
            <p:nvPr/>
          </p:nvPicPr>
          <p:blipFill>
            <a:blip r:embed="rId4"/>
            <a:stretch>
              <a:fillRect/>
            </a:stretch>
          </p:blipFill>
          <p:spPr>
            <a:xfrm>
              <a:off x="2851571" y="698602"/>
              <a:ext cx="2286000" cy="2286000"/>
            </a:xfrm>
            <a:prstGeom prst="rect">
              <a:avLst/>
            </a:prstGeom>
          </p:spPr>
        </p:pic>
        <p:sp>
          <p:nvSpPr>
            <p:cNvPr id="11" name="TextBox 10">
              <a:extLst>
                <a:ext uri="{FF2B5EF4-FFF2-40B4-BE49-F238E27FC236}">
                  <a16:creationId xmlns:a16="http://schemas.microsoft.com/office/drawing/2014/main" id="{2E497E97-E9B1-A80F-23F7-A19486B43F84}"/>
                </a:ext>
              </a:extLst>
            </p:cNvPr>
            <p:cNvSpPr txBox="1"/>
            <p:nvPr/>
          </p:nvSpPr>
          <p:spPr>
            <a:xfrm>
              <a:off x="3095737" y="109058"/>
              <a:ext cx="1841928" cy="247367"/>
            </a:xfrm>
            <a:prstGeom prst="rect">
              <a:avLst/>
            </a:prstGeom>
            <a:noFill/>
          </p:spPr>
          <p:txBody>
            <a:bodyPr wrap="square" rtlCol="0">
              <a:spAutoFit/>
            </a:bodyPr>
            <a:lstStyle/>
            <a:p>
              <a:pPr algn="ctr"/>
              <a:r>
                <a:rPr lang="en-US" dirty="0" err="1"/>
                <a:t>Telhara</a:t>
              </a:r>
              <a:r>
                <a:rPr lang="en-US" dirty="0"/>
                <a:t>, India 21.03 76.83</a:t>
              </a:r>
            </a:p>
          </p:txBody>
        </p:sp>
        <p:pic>
          <p:nvPicPr>
            <p:cNvPr id="12" name="Picture 11">
              <a:extLst>
                <a:ext uri="{FF2B5EF4-FFF2-40B4-BE49-F238E27FC236}">
                  <a16:creationId xmlns:a16="http://schemas.microsoft.com/office/drawing/2014/main" id="{9E457B5F-D9CC-513E-F2B9-5507C681719F}"/>
                </a:ext>
              </a:extLst>
            </p:cNvPr>
            <p:cNvPicPr>
              <a:picLocks noChangeAspect="1"/>
            </p:cNvPicPr>
            <p:nvPr/>
          </p:nvPicPr>
          <p:blipFill>
            <a:blip r:embed="rId5"/>
            <a:stretch>
              <a:fillRect/>
            </a:stretch>
          </p:blipFill>
          <p:spPr>
            <a:xfrm>
              <a:off x="5203047" y="698602"/>
              <a:ext cx="2286000" cy="2286000"/>
            </a:xfrm>
            <a:prstGeom prst="rect">
              <a:avLst/>
            </a:prstGeom>
          </p:spPr>
        </p:pic>
        <p:sp>
          <p:nvSpPr>
            <p:cNvPr id="13" name="TextBox 12">
              <a:extLst>
                <a:ext uri="{FF2B5EF4-FFF2-40B4-BE49-F238E27FC236}">
                  <a16:creationId xmlns:a16="http://schemas.microsoft.com/office/drawing/2014/main" id="{B4663A8B-267E-A01B-9415-5A18F26C4AAE}"/>
                </a:ext>
              </a:extLst>
            </p:cNvPr>
            <p:cNvSpPr txBox="1"/>
            <p:nvPr/>
          </p:nvSpPr>
          <p:spPr>
            <a:xfrm>
              <a:off x="5224339" y="109058"/>
              <a:ext cx="2321227" cy="247367"/>
            </a:xfrm>
            <a:prstGeom prst="rect">
              <a:avLst/>
            </a:prstGeom>
            <a:noFill/>
          </p:spPr>
          <p:txBody>
            <a:bodyPr wrap="square" rtlCol="0">
              <a:spAutoFit/>
            </a:bodyPr>
            <a:lstStyle/>
            <a:p>
              <a:pPr algn="ctr"/>
              <a:r>
                <a:rPr lang="en-US" dirty="0"/>
                <a:t>Show Low, Arizona 34.26 -110.01</a:t>
              </a:r>
            </a:p>
          </p:txBody>
        </p:sp>
        <p:pic>
          <p:nvPicPr>
            <p:cNvPr id="14" name="Picture 13">
              <a:extLst>
                <a:ext uri="{FF2B5EF4-FFF2-40B4-BE49-F238E27FC236}">
                  <a16:creationId xmlns:a16="http://schemas.microsoft.com/office/drawing/2014/main" id="{74A11476-A30A-8B3B-A83D-295F821C7045}"/>
                </a:ext>
              </a:extLst>
            </p:cNvPr>
            <p:cNvPicPr>
              <a:picLocks noChangeAspect="1"/>
            </p:cNvPicPr>
            <p:nvPr/>
          </p:nvPicPr>
          <p:blipFill>
            <a:blip r:embed="rId6"/>
            <a:stretch>
              <a:fillRect/>
            </a:stretch>
          </p:blipFill>
          <p:spPr>
            <a:xfrm>
              <a:off x="7554523" y="698602"/>
              <a:ext cx="2286000" cy="2286000"/>
            </a:xfrm>
            <a:prstGeom prst="rect">
              <a:avLst/>
            </a:prstGeom>
          </p:spPr>
        </p:pic>
        <p:sp>
          <p:nvSpPr>
            <p:cNvPr id="15" name="TextBox 14">
              <a:extLst>
                <a:ext uri="{FF2B5EF4-FFF2-40B4-BE49-F238E27FC236}">
                  <a16:creationId xmlns:a16="http://schemas.microsoft.com/office/drawing/2014/main" id="{444FD610-3425-4A5D-093B-EA63ED284F0C}"/>
                </a:ext>
              </a:extLst>
            </p:cNvPr>
            <p:cNvSpPr txBox="1"/>
            <p:nvPr/>
          </p:nvSpPr>
          <p:spPr>
            <a:xfrm>
              <a:off x="7467499" y="109058"/>
              <a:ext cx="2510374" cy="646331"/>
            </a:xfrm>
            <a:prstGeom prst="rect">
              <a:avLst/>
            </a:prstGeom>
            <a:noFill/>
          </p:spPr>
          <p:txBody>
            <a:bodyPr wrap="square" rtlCol="0">
              <a:spAutoFit/>
            </a:bodyPr>
            <a:lstStyle/>
            <a:p>
              <a:pPr algn="ctr"/>
              <a:r>
                <a:rPr lang="en-US" dirty="0"/>
                <a:t>Death Valley, California</a:t>
              </a:r>
            </a:p>
            <a:p>
              <a:pPr algn="ctr"/>
              <a:r>
                <a:rPr lang="en-US" dirty="0"/>
                <a:t>36.46 -116.87</a:t>
              </a:r>
            </a:p>
          </p:txBody>
        </p:sp>
        <p:pic>
          <p:nvPicPr>
            <p:cNvPr id="23" name="Picture 22">
              <a:extLst>
                <a:ext uri="{FF2B5EF4-FFF2-40B4-BE49-F238E27FC236}">
                  <a16:creationId xmlns:a16="http://schemas.microsoft.com/office/drawing/2014/main" id="{B9249DEF-9620-9E96-FD07-0D8BC35F0987}"/>
                </a:ext>
              </a:extLst>
            </p:cNvPr>
            <p:cNvPicPr>
              <a:picLocks noChangeAspect="1"/>
            </p:cNvPicPr>
            <p:nvPr/>
          </p:nvPicPr>
          <p:blipFill>
            <a:blip r:embed="rId7"/>
            <a:stretch>
              <a:fillRect/>
            </a:stretch>
          </p:blipFill>
          <p:spPr>
            <a:xfrm>
              <a:off x="9906000" y="698602"/>
              <a:ext cx="2286000" cy="2286000"/>
            </a:xfrm>
            <a:prstGeom prst="rect">
              <a:avLst/>
            </a:prstGeom>
          </p:spPr>
        </p:pic>
        <p:sp>
          <p:nvSpPr>
            <p:cNvPr id="24" name="TextBox 23">
              <a:extLst>
                <a:ext uri="{FF2B5EF4-FFF2-40B4-BE49-F238E27FC236}">
                  <a16:creationId xmlns:a16="http://schemas.microsoft.com/office/drawing/2014/main" id="{69581621-719A-D217-85A5-DB26726F1A04}"/>
                </a:ext>
              </a:extLst>
            </p:cNvPr>
            <p:cNvSpPr txBox="1"/>
            <p:nvPr/>
          </p:nvSpPr>
          <p:spPr>
            <a:xfrm>
              <a:off x="9698127" y="109058"/>
              <a:ext cx="2676939" cy="646331"/>
            </a:xfrm>
            <a:prstGeom prst="rect">
              <a:avLst/>
            </a:prstGeom>
            <a:noFill/>
          </p:spPr>
          <p:txBody>
            <a:bodyPr wrap="square" rtlCol="0">
              <a:spAutoFit/>
            </a:bodyPr>
            <a:lstStyle/>
            <a:p>
              <a:pPr algn="ctr"/>
              <a:r>
                <a:rPr lang="en-US" dirty="0"/>
                <a:t>Ellesmere Is, Arctic</a:t>
              </a:r>
            </a:p>
            <a:p>
              <a:pPr algn="ctr"/>
              <a:r>
                <a:rPr lang="en-US" dirty="0"/>
                <a:t>79.98 -85.93</a:t>
              </a:r>
            </a:p>
          </p:txBody>
        </p:sp>
      </p:grpSp>
      <p:sp>
        <p:nvSpPr>
          <p:cNvPr id="16" name="TextBox 15">
            <a:extLst>
              <a:ext uri="{FF2B5EF4-FFF2-40B4-BE49-F238E27FC236}">
                <a16:creationId xmlns:a16="http://schemas.microsoft.com/office/drawing/2014/main" id="{9C0F290B-47DB-131F-42B6-3FE5E6653F8B}"/>
              </a:ext>
            </a:extLst>
          </p:cNvPr>
          <p:cNvSpPr txBox="1"/>
          <p:nvPr/>
        </p:nvSpPr>
        <p:spPr>
          <a:xfrm>
            <a:off x="125896" y="4049253"/>
            <a:ext cx="11940208" cy="523220"/>
          </a:xfrm>
          <a:prstGeom prst="rect">
            <a:avLst/>
          </a:prstGeom>
          <a:noFill/>
        </p:spPr>
        <p:txBody>
          <a:bodyPr wrap="square" rtlCol="0">
            <a:spAutoFit/>
          </a:bodyPr>
          <a:lstStyle/>
          <a:p>
            <a:pPr algn="ctr"/>
            <a:r>
              <a:rPr lang="en-US" sz="2800" dirty="0"/>
              <a:t>Which location has the most predictable rainfall? Which one the least?!</a:t>
            </a:r>
          </a:p>
        </p:txBody>
      </p:sp>
    </p:spTree>
    <p:extLst>
      <p:ext uri="{BB962C8B-B14F-4D97-AF65-F5344CB8AC3E}">
        <p14:creationId xmlns:p14="http://schemas.microsoft.com/office/powerpoint/2010/main" val="20489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4917-9D3B-297B-9847-0ECC5A69596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F935E79-5210-CD94-C0AA-C5E4A4E7CB95}"/>
              </a:ext>
            </a:extLst>
          </p:cNvPr>
          <p:cNvGrpSpPr/>
          <p:nvPr/>
        </p:nvGrpSpPr>
        <p:grpSpPr>
          <a:xfrm>
            <a:off x="162470" y="109058"/>
            <a:ext cx="11874971" cy="2875638"/>
            <a:chOff x="500095" y="109058"/>
            <a:chExt cx="11874971" cy="2875638"/>
          </a:xfrm>
        </p:grpSpPr>
        <p:pic>
          <p:nvPicPr>
            <p:cNvPr id="8" name="Picture 7">
              <a:extLst>
                <a:ext uri="{FF2B5EF4-FFF2-40B4-BE49-F238E27FC236}">
                  <a16:creationId xmlns:a16="http://schemas.microsoft.com/office/drawing/2014/main" id="{27D3BC1E-E571-2F07-1CA6-CDA25DBE8614}"/>
                </a:ext>
              </a:extLst>
            </p:cNvPr>
            <p:cNvPicPr>
              <a:picLocks noChangeAspect="1"/>
            </p:cNvPicPr>
            <p:nvPr/>
          </p:nvPicPr>
          <p:blipFill>
            <a:blip r:embed="rId3"/>
            <a:stretch>
              <a:fillRect/>
            </a:stretch>
          </p:blipFill>
          <p:spPr>
            <a:xfrm>
              <a:off x="500095" y="698602"/>
              <a:ext cx="2286000" cy="2286094"/>
            </a:xfrm>
            <a:prstGeom prst="rect">
              <a:avLst/>
            </a:prstGeom>
          </p:spPr>
        </p:pic>
        <p:sp>
          <p:nvSpPr>
            <p:cNvPr id="9" name="TextBox 8">
              <a:extLst>
                <a:ext uri="{FF2B5EF4-FFF2-40B4-BE49-F238E27FC236}">
                  <a16:creationId xmlns:a16="http://schemas.microsoft.com/office/drawing/2014/main" id="{80D9B099-4567-4CC1-1AE3-4132348BBD50}"/>
                </a:ext>
              </a:extLst>
            </p:cNvPr>
            <p:cNvSpPr txBox="1"/>
            <p:nvPr/>
          </p:nvSpPr>
          <p:spPr>
            <a:xfrm>
              <a:off x="518000" y="109058"/>
              <a:ext cx="2382009" cy="272857"/>
            </a:xfrm>
            <a:prstGeom prst="rect">
              <a:avLst/>
            </a:prstGeom>
            <a:noFill/>
          </p:spPr>
          <p:txBody>
            <a:bodyPr wrap="square" rtlCol="0">
              <a:spAutoFit/>
            </a:bodyPr>
            <a:lstStyle/>
            <a:p>
              <a:pPr algn="ctr"/>
              <a:r>
                <a:rPr lang="en-US" dirty="0" err="1"/>
                <a:t>Vilsandi</a:t>
              </a:r>
              <a:r>
                <a:rPr lang="en-US" dirty="0"/>
                <a:t>, Estonia 58.38 21.82</a:t>
              </a:r>
            </a:p>
          </p:txBody>
        </p:sp>
        <p:pic>
          <p:nvPicPr>
            <p:cNvPr id="10" name="Picture 9">
              <a:extLst>
                <a:ext uri="{FF2B5EF4-FFF2-40B4-BE49-F238E27FC236}">
                  <a16:creationId xmlns:a16="http://schemas.microsoft.com/office/drawing/2014/main" id="{D83E3B09-A7F0-CEF2-B05B-A9C7F2E227A5}"/>
                </a:ext>
              </a:extLst>
            </p:cNvPr>
            <p:cNvPicPr>
              <a:picLocks noChangeAspect="1"/>
            </p:cNvPicPr>
            <p:nvPr/>
          </p:nvPicPr>
          <p:blipFill>
            <a:blip r:embed="rId4"/>
            <a:stretch>
              <a:fillRect/>
            </a:stretch>
          </p:blipFill>
          <p:spPr>
            <a:xfrm>
              <a:off x="2851571" y="698602"/>
              <a:ext cx="2286000" cy="2286000"/>
            </a:xfrm>
            <a:prstGeom prst="rect">
              <a:avLst/>
            </a:prstGeom>
          </p:spPr>
        </p:pic>
        <p:sp>
          <p:nvSpPr>
            <p:cNvPr id="11" name="TextBox 10">
              <a:extLst>
                <a:ext uri="{FF2B5EF4-FFF2-40B4-BE49-F238E27FC236}">
                  <a16:creationId xmlns:a16="http://schemas.microsoft.com/office/drawing/2014/main" id="{0FA12D7B-5F67-ADCF-21F9-C0C71C36F1C6}"/>
                </a:ext>
              </a:extLst>
            </p:cNvPr>
            <p:cNvSpPr txBox="1"/>
            <p:nvPr/>
          </p:nvSpPr>
          <p:spPr>
            <a:xfrm>
              <a:off x="3095737" y="109058"/>
              <a:ext cx="1841928" cy="247367"/>
            </a:xfrm>
            <a:prstGeom prst="rect">
              <a:avLst/>
            </a:prstGeom>
            <a:noFill/>
          </p:spPr>
          <p:txBody>
            <a:bodyPr wrap="square" rtlCol="0">
              <a:spAutoFit/>
            </a:bodyPr>
            <a:lstStyle/>
            <a:p>
              <a:pPr algn="ctr"/>
              <a:r>
                <a:rPr lang="en-US" dirty="0" err="1"/>
                <a:t>Telhara</a:t>
              </a:r>
              <a:r>
                <a:rPr lang="en-US" dirty="0"/>
                <a:t>, India 21.03 76.83</a:t>
              </a:r>
            </a:p>
          </p:txBody>
        </p:sp>
        <p:pic>
          <p:nvPicPr>
            <p:cNvPr id="12" name="Picture 11">
              <a:extLst>
                <a:ext uri="{FF2B5EF4-FFF2-40B4-BE49-F238E27FC236}">
                  <a16:creationId xmlns:a16="http://schemas.microsoft.com/office/drawing/2014/main" id="{B2EE48A0-8B44-9340-4776-D3DDDB27651C}"/>
                </a:ext>
              </a:extLst>
            </p:cNvPr>
            <p:cNvPicPr>
              <a:picLocks noChangeAspect="1"/>
            </p:cNvPicPr>
            <p:nvPr/>
          </p:nvPicPr>
          <p:blipFill>
            <a:blip r:embed="rId5"/>
            <a:stretch>
              <a:fillRect/>
            </a:stretch>
          </p:blipFill>
          <p:spPr>
            <a:xfrm>
              <a:off x="5203047" y="698602"/>
              <a:ext cx="2286000" cy="2286000"/>
            </a:xfrm>
            <a:prstGeom prst="rect">
              <a:avLst/>
            </a:prstGeom>
          </p:spPr>
        </p:pic>
        <p:sp>
          <p:nvSpPr>
            <p:cNvPr id="13" name="TextBox 12">
              <a:extLst>
                <a:ext uri="{FF2B5EF4-FFF2-40B4-BE49-F238E27FC236}">
                  <a16:creationId xmlns:a16="http://schemas.microsoft.com/office/drawing/2014/main" id="{6B0AC052-122F-A659-2E67-AF1047CAD2D3}"/>
                </a:ext>
              </a:extLst>
            </p:cNvPr>
            <p:cNvSpPr txBox="1"/>
            <p:nvPr/>
          </p:nvSpPr>
          <p:spPr>
            <a:xfrm>
              <a:off x="5224339" y="109058"/>
              <a:ext cx="2321227" cy="247367"/>
            </a:xfrm>
            <a:prstGeom prst="rect">
              <a:avLst/>
            </a:prstGeom>
            <a:noFill/>
          </p:spPr>
          <p:txBody>
            <a:bodyPr wrap="square" rtlCol="0">
              <a:spAutoFit/>
            </a:bodyPr>
            <a:lstStyle/>
            <a:p>
              <a:pPr algn="ctr"/>
              <a:r>
                <a:rPr lang="en-US" dirty="0"/>
                <a:t>Show Low, Arizona 34.26 -110.01</a:t>
              </a:r>
            </a:p>
          </p:txBody>
        </p:sp>
        <p:pic>
          <p:nvPicPr>
            <p:cNvPr id="14" name="Picture 13">
              <a:extLst>
                <a:ext uri="{FF2B5EF4-FFF2-40B4-BE49-F238E27FC236}">
                  <a16:creationId xmlns:a16="http://schemas.microsoft.com/office/drawing/2014/main" id="{31B0735F-3444-FB34-55D9-3EC984B5E74A}"/>
                </a:ext>
              </a:extLst>
            </p:cNvPr>
            <p:cNvPicPr>
              <a:picLocks noChangeAspect="1"/>
            </p:cNvPicPr>
            <p:nvPr/>
          </p:nvPicPr>
          <p:blipFill>
            <a:blip r:embed="rId6"/>
            <a:stretch>
              <a:fillRect/>
            </a:stretch>
          </p:blipFill>
          <p:spPr>
            <a:xfrm>
              <a:off x="7554523" y="698602"/>
              <a:ext cx="2286000" cy="2286000"/>
            </a:xfrm>
            <a:prstGeom prst="rect">
              <a:avLst/>
            </a:prstGeom>
          </p:spPr>
        </p:pic>
        <p:sp>
          <p:nvSpPr>
            <p:cNvPr id="15" name="TextBox 14">
              <a:extLst>
                <a:ext uri="{FF2B5EF4-FFF2-40B4-BE49-F238E27FC236}">
                  <a16:creationId xmlns:a16="http://schemas.microsoft.com/office/drawing/2014/main" id="{26EE9703-4CD2-1750-BD37-A7E178B9CFE2}"/>
                </a:ext>
              </a:extLst>
            </p:cNvPr>
            <p:cNvSpPr txBox="1"/>
            <p:nvPr/>
          </p:nvSpPr>
          <p:spPr>
            <a:xfrm>
              <a:off x="7467499" y="109058"/>
              <a:ext cx="2510374" cy="646331"/>
            </a:xfrm>
            <a:prstGeom prst="rect">
              <a:avLst/>
            </a:prstGeom>
            <a:noFill/>
          </p:spPr>
          <p:txBody>
            <a:bodyPr wrap="square" rtlCol="0">
              <a:spAutoFit/>
            </a:bodyPr>
            <a:lstStyle/>
            <a:p>
              <a:pPr algn="ctr"/>
              <a:r>
                <a:rPr lang="en-US" dirty="0"/>
                <a:t>Death Valley, California</a:t>
              </a:r>
            </a:p>
            <a:p>
              <a:pPr algn="ctr"/>
              <a:r>
                <a:rPr lang="en-US" dirty="0"/>
                <a:t>36.46 -116.87</a:t>
              </a:r>
            </a:p>
          </p:txBody>
        </p:sp>
        <p:pic>
          <p:nvPicPr>
            <p:cNvPr id="23" name="Picture 22">
              <a:extLst>
                <a:ext uri="{FF2B5EF4-FFF2-40B4-BE49-F238E27FC236}">
                  <a16:creationId xmlns:a16="http://schemas.microsoft.com/office/drawing/2014/main" id="{E97181F1-B40F-2783-2FF2-C757D943E1C4}"/>
                </a:ext>
              </a:extLst>
            </p:cNvPr>
            <p:cNvPicPr>
              <a:picLocks noChangeAspect="1"/>
            </p:cNvPicPr>
            <p:nvPr/>
          </p:nvPicPr>
          <p:blipFill>
            <a:blip r:embed="rId7"/>
            <a:stretch>
              <a:fillRect/>
            </a:stretch>
          </p:blipFill>
          <p:spPr>
            <a:xfrm>
              <a:off x="9906000" y="698602"/>
              <a:ext cx="2286000" cy="2286000"/>
            </a:xfrm>
            <a:prstGeom prst="rect">
              <a:avLst/>
            </a:prstGeom>
          </p:spPr>
        </p:pic>
        <p:sp>
          <p:nvSpPr>
            <p:cNvPr id="24" name="TextBox 23">
              <a:extLst>
                <a:ext uri="{FF2B5EF4-FFF2-40B4-BE49-F238E27FC236}">
                  <a16:creationId xmlns:a16="http://schemas.microsoft.com/office/drawing/2014/main" id="{A927DF72-C1EC-88F2-9450-28BC02E208E3}"/>
                </a:ext>
              </a:extLst>
            </p:cNvPr>
            <p:cNvSpPr txBox="1"/>
            <p:nvPr/>
          </p:nvSpPr>
          <p:spPr>
            <a:xfrm>
              <a:off x="9698127" y="109058"/>
              <a:ext cx="2676939" cy="646331"/>
            </a:xfrm>
            <a:prstGeom prst="rect">
              <a:avLst/>
            </a:prstGeom>
            <a:noFill/>
          </p:spPr>
          <p:txBody>
            <a:bodyPr wrap="square" rtlCol="0">
              <a:spAutoFit/>
            </a:bodyPr>
            <a:lstStyle/>
            <a:p>
              <a:pPr algn="ctr"/>
              <a:r>
                <a:rPr lang="en-US" dirty="0"/>
                <a:t>Ellesmere Is, Arctic</a:t>
              </a:r>
            </a:p>
            <a:p>
              <a:pPr algn="ctr"/>
              <a:r>
                <a:rPr lang="en-US" dirty="0"/>
                <a:t>79.98 -85.93</a:t>
              </a:r>
            </a:p>
          </p:txBody>
        </p:sp>
      </p:grpSp>
      <p:graphicFrame>
        <p:nvGraphicFramePr>
          <p:cNvPr id="26" name="Table 25">
            <a:extLst>
              <a:ext uri="{FF2B5EF4-FFF2-40B4-BE49-F238E27FC236}">
                <a16:creationId xmlns:a16="http://schemas.microsoft.com/office/drawing/2014/main" id="{3FB10FB3-19B9-2F41-DC90-6650F3AABA3D}"/>
              </a:ext>
            </a:extLst>
          </p:cNvPr>
          <p:cNvGraphicFramePr>
            <a:graphicFrameLocks noGrp="1"/>
          </p:cNvGraphicFramePr>
          <p:nvPr>
            <p:extLst>
              <p:ext uri="{D42A27DB-BD31-4B8C-83A1-F6EECF244321}">
                <p14:modId xmlns:p14="http://schemas.microsoft.com/office/powerpoint/2010/main" val="3418080378"/>
              </p:ext>
            </p:extLst>
          </p:nvPr>
        </p:nvGraphicFramePr>
        <p:xfrm>
          <a:off x="46330" y="3124200"/>
          <a:ext cx="11808043" cy="1163162"/>
        </p:xfrm>
        <a:graphic>
          <a:graphicData uri="http://schemas.openxmlformats.org/drawingml/2006/table">
            <a:tbl>
              <a:tblPr>
                <a:tableStyleId>{5C22544A-7EE6-4342-B048-85BDC9FD1C3A}</a:tableStyleId>
              </a:tblPr>
              <a:tblGrid>
                <a:gridCol w="584083">
                  <a:extLst>
                    <a:ext uri="{9D8B030D-6E8A-4147-A177-3AD203B41FA5}">
                      <a16:colId xmlns:a16="http://schemas.microsoft.com/office/drawing/2014/main" val="2292132986"/>
                    </a:ext>
                  </a:extLst>
                </a:gridCol>
                <a:gridCol w="1634485">
                  <a:extLst>
                    <a:ext uri="{9D8B030D-6E8A-4147-A177-3AD203B41FA5}">
                      <a16:colId xmlns:a16="http://schemas.microsoft.com/office/drawing/2014/main" val="2051159987"/>
                    </a:ext>
                  </a:extLst>
                </a:gridCol>
                <a:gridCol w="2855099">
                  <a:extLst>
                    <a:ext uri="{9D8B030D-6E8A-4147-A177-3AD203B41FA5}">
                      <a16:colId xmlns:a16="http://schemas.microsoft.com/office/drawing/2014/main" val="1119877042"/>
                    </a:ext>
                  </a:extLst>
                </a:gridCol>
                <a:gridCol w="1815375">
                  <a:extLst>
                    <a:ext uri="{9D8B030D-6E8A-4147-A177-3AD203B41FA5}">
                      <a16:colId xmlns:a16="http://schemas.microsoft.com/office/drawing/2014/main" val="461194696"/>
                    </a:ext>
                  </a:extLst>
                </a:gridCol>
                <a:gridCol w="2674209">
                  <a:extLst>
                    <a:ext uri="{9D8B030D-6E8A-4147-A177-3AD203B41FA5}">
                      <a16:colId xmlns:a16="http://schemas.microsoft.com/office/drawing/2014/main" val="344383277"/>
                    </a:ext>
                  </a:extLst>
                </a:gridCol>
                <a:gridCol w="2244792">
                  <a:extLst>
                    <a:ext uri="{9D8B030D-6E8A-4147-A177-3AD203B41FA5}">
                      <a16:colId xmlns:a16="http://schemas.microsoft.com/office/drawing/2014/main" val="4256404866"/>
                    </a:ext>
                  </a:extLst>
                </a:gridCol>
              </a:tblGrid>
              <a:tr h="400878">
                <a:tc>
                  <a:txBody>
                    <a:bodyPr/>
                    <a:lstStyle/>
                    <a:p>
                      <a:pPr algn="ctr" fontAlgn="b">
                        <a:buNone/>
                      </a:pPr>
                      <a:r>
                        <a:rPr lang="en-US" sz="2000" b="0" i="1" u="none" strike="noStrike" dirty="0">
                          <a:solidFill>
                            <a:srgbClr val="000000"/>
                          </a:solidFill>
                          <a:effectLst/>
                          <a:latin typeface="Aptos Narrow" panose="020B0004020202020204" pitchFamily="34" charset="0"/>
                        </a:rPr>
                        <a:t>C</a:t>
                      </a:r>
                    </a:p>
                  </a:txBody>
                  <a:tcPr marL="9525" marR="9525" marT="9525" marB="0" anchor="b"/>
                </a:tc>
                <a:tc>
                  <a:txBody>
                    <a:bodyPr/>
                    <a:lstStyle/>
                    <a:p>
                      <a:pPr algn="ctr" fontAlgn="b">
                        <a:buNone/>
                      </a:pPr>
                      <a:r>
                        <a:rPr lang="en-US" sz="2000" u="none" strike="noStrike" dirty="0">
                          <a:effectLst/>
                        </a:rPr>
                        <a:t>0.2506</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0.5565</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0.3589</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0.6172</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0.8231</a:t>
                      </a:r>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281764847"/>
                  </a:ext>
                </a:extLst>
              </a:tr>
              <a:tr h="381142">
                <a:tc>
                  <a:txBody>
                    <a:bodyPr/>
                    <a:lstStyle/>
                    <a:p>
                      <a:pPr algn="ctr" fontAlgn="b">
                        <a:buNone/>
                      </a:pPr>
                      <a:r>
                        <a:rPr lang="en-US" sz="2000" b="0" i="1" u="none" strike="noStrike" dirty="0">
                          <a:solidFill>
                            <a:srgbClr val="000000"/>
                          </a:solidFill>
                          <a:effectLst/>
                          <a:latin typeface="Aptos Narrow" panose="020B0004020202020204" pitchFamily="34" charset="0"/>
                        </a:rPr>
                        <a:t>M</a:t>
                      </a:r>
                    </a:p>
                  </a:txBody>
                  <a:tcPr marL="9525" marR="9525" marT="9525" marB="0" anchor="b"/>
                </a:tc>
                <a:tc>
                  <a:txBody>
                    <a:bodyPr/>
                    <a:lstStyle/>
                    <a:p>
                      <a:pPr algn="ctr" fontAlgn="b">
                        <a:buNone/>
                      </a:pPr>
                      <a:r>
                        <a:rPr lang="en-US" sz="2000" u="none" strike="noStrike" dirty="0">
                          <a:effectLst/>
                        </a:rPr>
                        <a:t>0.0816</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0.1816</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0.0895</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0.0422</a:t>
                      </a:r>
                      <a:endParaRPr lang="en-US"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2000" u="none" strike="noStrike" dirty="0">
                          <a:effectLst/>
                        </a:rPr>
                        <a:t>0.0510</a:t>
                      </a:r>
                      <a:endParaRPr lang="en-US"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26548080"/>
                  </a:ext>
                </a:extLst>
              </a:tr>
              <a:tr h="381142">
                <a:tc>
                  <a:txBody>
                    <a:bodyPr/>
                    <a:lstStyle/>
                    <a:p>
                      <a:pPr algn="ctr" fontAlgn="b">
                        <a:buNone/>
                      </a:pPr>
                      <a:r>
                        <a:rPr lang="en-US" sz="2000" b="0" i="1" u="none" strike="noStrike" dirty="0">
                          <a:solidFill>
                            <a:srgbClr val="000000"/>
                          </a:solidFill>
                          <a:effectLst/>
                          <a:latin typeface="Aptos Narrow" panose="020B0004020202020204" pitchFamily="34" charset="0"/>
                        </a:rPr>
                        <a:t>P</a:t>
                      </a:r>
                    </a:p>
                  </a:txBody>
                  <a:tcPr marL="9525" marR="9525" marT="9525"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0.3322</a:t>
                      </a:r>
                    </a:p>
                  </a:txBody>
                  <a:tcPr marL="9525" marR="9525" marT="9525"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0.7381</a:t>
                      </a:r>
                    </a:p>
                  </a:txBody>
                  <a:tcPr marL="9525" marR="9525" marT="9525"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0.4485</a:t>
                      </a:r>
                    </a:p>
                  </a:txBody>
                  <a:tcPr marL="9525" marR="9525" marT="9525"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0.6593</a:t>
                      </a:r>
                    </a:p>
                  </a:txBody>
                  <a:tcPr marL="9525" marR="9525" marT="9525" marB="0" anchor="b"/>
                </a:tc>
                <a:tc>
                  <a:txBody>
                    <a:bodyPr/>
                    <a:lstStyle/>
                    <a:p>
                      <a:pPr algn="ctr" fontAlgn="b">
                        <a:buNone/>
                      </a:pPr>
                      <a:r>
                        <a:rPr lang="en-US" sz="2000" b="0" i="0" u="none" strike="noStrike" dirty="0">
                          <a:solidFill>
                            <a:srgbClr val="000000"/>
                          </a:solidFill>
                          <a:effectLst/>
                          <a:latin typeface="Aptos Narrow" panose="020B0004020202020204" pitchFamily="34" charset="0"/>
                        </a:rPr>
                        <a:t>0.8740</a:t>
                      </a:r>
                    </a:p>
                  </a:txBody>
                  <a:tcPr marL="9525" marR="9525" marT="9525" marB="0" anchor="b"/>
                </a:tc>
                <a:extLst>
                  <a:ext uri="{0D108BD9-81ED-4DB2-BD59-A6C34878D82A}">
                    <a16:rowId xmlns:a16="http://schemas.microsoft.com/office/drawing/2014/main" val="1550962205"/>
                  </a:ext>
                </a:extLst>
              </a:tr>
            </a:tbl>
          </a:graphicData>
        </a:graphic>
      </p:graphicFrame>
      <p:grpSp>
        <p:nvGrpSpPr>
          <p:cNvPr id="16" name="Group 15">
            <a:extLst>
              <a:ext uri="{FF2B5EF4-FFF2-40B4-BE49-F238E27FC236}">
                <a16:creationId xmlns:a16="http://schemas.microsoft.com/office/drawing/2014/main" id="{DE21DE8E-42DD-FC42-FD73-392BBC642013}"/>
              </a:ext>
            </a:extLst>
          </p:cNvPr>
          <p:cNvGrpSpPr/>
          <p:nvPr/>
        </p:nvGrpSpPr>
        <p:grpSpPr>
          <a:xfrm>
            <a:off x="815925" y="5021040"/>
            <a:ext cx="10255350" cy="1200329"/>
            <a:chOff x="815925" y="5021040"/>
            <a:chExt cx="10255350" cy="1200329"/>
          </a:xfrm>
        </p:grpSpPr>
        <p:sp>
          <p:nvSpPr>
            <p:cNvPr id="3" name="TextBox 2">
              <a:extLst>
                <a:ext uri="{FF2B5EF4-FFF2-40B4-BE49-F238E27FC236}">
                  <a16:creationId xmlns:a16="http://schemas.microsoft.com/office/drawing/2014/main" id="{8B5183A4-3CE1-FB82-C4AD-56979A136D86}"/>
                </a:ext>
              </a:extLst>
            </p:cNvPr>
            <p:cNvSpPr txBox="1"/>
            <p:nvPr/>
          </p:nvSpPr>
          <p:spPr>
            <a:xfrm>
              <a:off x="815925" y="5021040"/>
              <a:ext cx="773723" cy="1200329"/>
            </a:xfrm>
            <a:prstGeom prst="rect">
              <a:avLst/>
            </a:prstGeom>
            <a:noFill/>
          </p:spPr>
          <p:txBody>
            <a:bodyPr wrap="square" rtlCol="0">
              <a:spAutoFit/>
            </a:bodyPr>
            <a:lstStyle/>
            <a:p>
              <a:pPr algn="ctr"/>
              <a:r>
                <a:rPr lang="en-US" sz="7200" dirty="0"/>
                <a:t>5</a:t>
              </a:r>
            </a:p>
          </p:txBody>
        </p:sp>
        <p:sp>
          <p:nvSpPr>
            <p:cNvPr id="4" name="TextBox 3">
              <a:extLst>
                <a:ext uri="{FF2B5EF4-FFF2-40B4-BE49-F238E27FC236}">
                  <a16:creationId xmlns:a16="http://schemas.microsoft.com/office/drawing/2014/main" id="{6EE9F4EF-199D-F311-4052-88F71DE461A0}"/>
                </a:ext>
              </a:extLst>
            </p:cNvPr>
            <p:cNvSpPr txBox="1"/>
            <p:nvPr/>
          </p:nvSpPr>
          <p:spPr>
            <a:xfrm>
              <a:off x="5621560" y="5021040"/>
              <a:ext cx="773723" cy="1200329"/>
            </a:xfrm>
            <a:prstGeom prst="rect">
              <a:avLst/>
            </a:prstGeom>
            <a:noFill/>
          </p:spPr>
          <p:txBody>
            <a:bodyPr wrap="square" rtlCol="0">
              <a:spAutoFit/>
            </a:bodyPr>
            <a:lstStyle/>
            <a:p>
              <a:pPr algn="ctr"/>
              <a:r>
                <a:rPr lang="en-US" sz="7200" dirty="0"/>
                <a:t>4</a:t>
              </a:r>
            </a:p>
          </p:txBody>
        </p:sp>
        <p:sp>
          <p:nvSpPr>
            <p:cNvPr id="5" name="TextBox 4">
              <a:extLst>
                <a:ext uri="{FF2B5EF4-FFF2-40B4-BE49-F238E27FC236}">
                  <a16:creationId xmlns:a16="http://schemas.microsoft.com/office/drawing/2014/main" id="{138AD1EF-7C92-385F-C035-0D1C77C49A6E}"/>
                </a:ext>
              </a:extLst>
            </p:cNvPr>
            <p:cNvSpPr txBox="1"/>
            <p:nvPr/>
          </p:nvSpPr>
          <p:spPr>
            <a:xfrm>
              <a:off x="7843393" y="5021040"/>
              <a:ext cx="773723" cy="1200329"/>
            </a:xfrm>
            <a:prstGeom prst="rect">
              <a:avLst/>
            </a:prstGeom>
            <a:noFill/>
          </p:spPr>
          <p:txBody>
            <a:bodyPr wrap="square" rtlCol="0">
              <a:spAutoFit/>
            </a:bodyPr>
            <a:lstStyle/>
            <a:p>
              <a:pPr algn="ctr"/>
              <a:r>
                <a:rPr lang="en-US" sz="7200" dirty="0"/>
                <a:t>3</a:t>
              </a:r>
            </a:p>
          </p:txBody>
        </p:sp>
        <p:sp>
          <p:nvSpPr>
            <p:cNvPr id="6" name="TextBox 5">
              <a:extLst>
                <a:ext uri="{FF2B5EF4-FFF2-40B4-BE49-F238E27FC236}">
                  <a16:creationId xmlns:a16="http://schemas.microsoft.com/office/drawing/2014/main" id="{C0E574B4-2B50-FDE9-2683-F137673BA9F4}"/>
                </a:ext>
              </a:extLst>
            </p:cNvPr>
            <p:cNvSpPr txBox="1"/>
            <p:nvPr/>
          </p:nvSpPr>
          <p:spPr>
            <a:xfrm>
              <a:off x="3270084" y="5021040"/>
              <a:ext cx="773723" cy="1200329"/>
            </a:xfrm>
            <a:prstGeom prst="rect">
              <a:avLst/>
            </a:prstGeom>
            <a:noFill/>
          </p:spPr>
          <p:txBody>
            <a:bodyPr wrap="square" rtlCol="0">
              <a:spAutoFit/>
            </a:bodyPr>
            <a:lstStyle/>
            <a:p>
              <a:pPr algn="ctr"/>
              <a:r>
                <a:rPr lang="en-US" sz="7200" dirty="0"/>
                <a:t>2</a:t>
              </a:r>
            </a:p>
          </p:txBody>
        </p:sp>
        <p:sp>
          <p:nvSpPr>
            <p:cNvPr id="7" name="TextBox 6">
              <a:extLst>
                <a:ext uri="{FF2B5EF4-FFF2-40B4-BE49-F238E27FC236}">
                  <a16:creationId xmlns:a16="http://schemas.microsoft.com/office/drawing/2014/main" id="{B38E7164-0FDB-C085-AB41-8F4227455CD4}"/>
                </a:ext>
              </a:extLst>
            </p:cNvPr>
            <p:cNvSpPr txBox="1"/>
            <p:nvPr/>
          </p:nvSpPr>
          <p:spPr>
            <a:xfrm>
              <a:off x="10297552" y="5021040"/>
              <a:ext cx="773723" cy="1200329"/>
            </a:xfrm>
            <a:prstGeom prst="rect">
              <a:avLst/>
            </a:prstGeom>
            <a:noFill/>
          </p:spPr>
          <p:txBody>
            <a:bodyPr wrap="square" rtlCol="0">
              <a:spAutoFit/>
            </a:bodyPr>
            <a:lstStyle/>
            <a:p>
              <a:pPr algn="ctr"/>
              <a:r>
                <a:rPr lang="en-US" sz="7200" dirty="0"/>
                <a:t>1</a:t>
              </a:r>
            </a:p>
          </p:txBody>
        </p:sp>
      </p:grpSp>
    </p:spTree>
    <p:extLst>
      <p:ext uri="{BB962C8B-B14F-4D97-AF65-F5344CB8AC3E}">
        <p14:creationId xmlns:p14="http://schemas.microsoft.com/office/powerpoint/2010/main" val="246215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FA6B-E70A-624C-B806-6C835AE16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A74C7-2DA5-F913-42C3-0BB5E0018B77}"/>
              </a:ext>
            </a:extLst>
          </p:cNvPr>
          <p:cNvSpPr>
            <a:spLocks noGrp="1"/>
          </p:cNvSpPr>
          <p:nvPr>
            <p:ph type="title"/>
          </p:nvPr>
        </p:nvSpPr>
        <p:spPr/>
        <p:txBody>
          <a:bodyPr/>
          <a:lstStyle/>
          <a:p>
            <a:r>
              <a:rPr lang="en-US" dirty="0"/>
              <a:t>what is environmental predictability?</a:t>
            </a:r>
          </a:p>
        </p:txBody>
      </p:sp>
      <p:sp>
        <p:nvSpPr>
          <p:cNvPr id="3" name="Content Placeholder 2">
            <a:extLst>
              <a:ext uri="{FF2B5EF4-FFF2-40B4-BE49-F238E27FC236}">
                <a16:creationId xmlns:a16="http://schemas.microsoft.com/office/drawing/2014/main" id="{094E4CF6-9103-B1DE-7FB0-4FD1797F436C}"/>
              </a:ext>
            </a:extLst>
          </p:cNvPr>
          <p:cNvSpPr>
            <a:spLocks noGrp="1"/>
          </p:cNvSpPr>
          <p:nvPr>
            <p:ph type="body" sz="half" idx="2"/>
          </p:nvPr>
        </p:nvSpPr>
        <p:spPr/>
        <p:txBody>
          <a:bodyPr>
            <a:normAutofit/>
          </a:bodyPr>
          <a:lstStyle/>
          <a:p>
            <a:r>
              <a:rPr lang="en-US" dirty="0"/>
              <a:t>temporal periodicity: seasonality</a:t>
            </a:r>
          </a:p>
          <a:p>
            <a:r>
              <a:rPr lang="en-US" dirty="0"/>
              <a:t>the recurrence of these patterns is “predictability”</a:t>
            </a:r>
          </a:p>
          <a:p>
            <a:r>
              <a:rPr lang="en-US" dirty="0"/>
              <a:t>periodical physical or biological data with a known period (</a:t>
            </a:r>
            <a:r>
              <a:rPr lang="en-US" dirty="0" err="1"/>
              <a:t>eg</a:t>
            </a:r>
            <a:r>
              <a:rPr lang="en-US" dirty="0"/>
              <a:t> yearly or daily) </a:t>
            </a:r>
          </a:p>
          <a:p>
            <a:r>
              <a:rPr lang="en-US" dirty="0"/>
              <a:t>Tonkin et al. 2017: “we define predictability as the regularity of recurrence of the within cycle (e.g., annual) distribution of events across multiple cycles” </a:t>
            </a:r>
          </a:p>
          <a:p>
            <a:r>
              <a:rPr lang="en-US" dirty="0"/>
              <a:t>Colwell (1974) argues that predictability (P) has two separable components, constancy (C) and contingency (M)</a:t>
            </a:r>
          </a:p>
          <a:p>
            <a:endParaRPr lang="en-US" dirty="0"/>
          </a:p>
        </p:txBody>
      </p:sp>
      <p:pic>
        <p:nvPicPr>
          <p:cNvPr id="12" name="Picture 11" descr="A graph of the weather&#10;&#10;AI-generated content may be incorrect.">
            <a:extLst>
              <a:ext uri="{FF2B5EF4-FFF2-40B4-BE49-F238E27FC236}">
                <a16:creationId xmlns:a16="http://schemas.microsoft.com/office/drawing/2014/main" id="{D307E103-0C20-445C-6CA8-F8B0E18A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25" y="2711451"/>
            <a:ext cx="7302500" cy="3873500"/>
          </a:xfrm>
          <a:prstGeom prst="rect">
            <a:avLst/>
          </a:prstGeom>
        </p:spPr>
      </p:pic>
      <p:pic>
        <p:nvPicPr>
          <p:cNvPr id="1026" name="Picture 2" descr="Fig. 2">
            <a:extLst>
              <a:ext uri="{FF2B5EF4-FFF2-40B4-BE49-F238E27FC236}">
                <a16:creationId xmlns:a16="http://schemas.microsoft.com/office/drawing/2014/main" id="{21AB3942-C445-47D5-04BA-E149659C8E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03" b="72560"/>
          <a:stretch>
            <a:fillRect/>
          </a:stretch>
        </p:blipFill>
        <p:spPr bwMode="auto">
          <a:xfrm>
            <a:off x="5155096" y="502616"/>
            <a:ext cx="5896045" cy="188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9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80B1E0-E424-6658-5B04-E7352B00CB30}"/>
              </a:ext>
            </a:extLst>
          </p:cNvPr>
          <p:cNvGraphicFramePr>
            <a:graphicFrameLocks noGrp="1"/>
          </p:cNvGraphicFramePr>
          <p:nvPr>
            <p:extLst>
              <p:ext uri="{D42A27DB-BD31-4B8C-83A1-F6EECF244321}">
                <p14:modId xmlns:p14="http://schemas.microsoft.com/office/powerpoint/2010/main" val="538315088"/>
              </p:ext>
            </p:extLst>
          </p:nvPr>
        </p:nvGraphicFramePr>
        <p:xfrm>
          <a:off x="1086066" y="272975"/>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a</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C</a:t>
                      </a:r>
                      <a:r>
                        <a:rPr lang="en-US" dirty="0"/>
                        <a:t> = 1</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5" name="Table 4">
            <a:extLst>
              <a:ext uri="{FF2B5EF4-FFF2-40B4-BE49-F238E27FC236}">
                <a16:creationId xmlns:a16="http://schemas.microsoft.com/office/drawing/2014/main" id="{EE3545AD-55E6-A546-995E-681A4A492AEA}"/>
              </a:ext>
            </a:extLst>
          </p:cNvPr>
          <p:cNvGraphicFramePr>
            <a:graphicFrameLocks noGrp="1"/>
          </p:cNvGraphicFramePr>
          <p:nvPr>
            <p:extLst>
              <p:ext uri="{D42A27DB-BD31-4B8C-83A1-F6EECF244321}">
                <p14:modId xmlns:p14="http://schemas.microsoft.com/office/powerpoint/2010/main" val="3179332965"/>
              </p:ext>
            </p:extLst>
          </p:nvPr>
        </p:nvGraphicFramePr>
        <p:xfrm>
          <a:off x="4557340" y="27297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b</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9</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1</a:t>
                      </a:r>
                    </a:p>
                  </a:txBody>
                  <a:tcPr/>
                </a:tc>
                <a:extLst>
                  <a:ext uri="{0D108BD9-81ED-4DB2-BD59-A6C34878D82A}">
                    <a16:rowId xmlns:a16="http://schemas.microsoft.com/office/drawing/2014/main" val="2985096831"/>
                  </a:ext>
                </a:extLst>
              </a:tr>
            </a:tbl>
          </a:graphicData>
        </a:graphic>
      </p:graphicFrame>
      <p:graphicFrame>
        <p:nvGraphicFramePr>
          <p:cNvPr id="6" name="Table 5">
            <a:extLst>
              <a:ext uri="{FF2B5EF4-FFF2-40B4-BE49-F238E27FC236}">
                <a16:creationId xmlns:a16="http://schemas.microsoft.com/office/drawing/2014/main" id="{D8A9E656-5491-689F-759D-779C3C7F1FD4}"/>
              </a:ext>
            </a:extLst>
          </p:cNvPr>
          <p:cNvGraphicFramePr>
            <a:graphicFrameLocks noGrp="1"/>
          </p:cNvGraphicFramePr>
          <p:nvPr>
            <p:extLst>
              <p:ext uri="{D42A27DB-BD31-4B8C-83A1-F6EECF244321}">
                <p14:modId xmlns:p14="http://schemas.microsoft.com/office/powerpoint/2010/main" val="662335305"/>
              </p:ext>
            </p:extLst>
          </p:nvPr>
        </p:nvGraphicFramePr>
        <p:xfrm>
          <a:off x="8134659" y="272975"/>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c</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C</a:t>
                      </a:r>
                      <a:r>
                        <a:rPr lang="en-US" dirty="0"/>
                        <a:t> = .42</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.58</a:t>
                      </a:r>
                    </a:p>
                  </a:txBody>
                  <a:tcPr/>
                </a:tc>
                <a:extLst>
                  <a:ext uri="{0D108BD9-81ED-4DB2-BD59-A6C34878D82A}">
                    <a16:rowId xmlns:a16="http://schemas.microsoft.com/office/drawing/2014/main" val="2985096831"/>
                  </a:ext>
                </a:extLst>
              </a:tr>
            </a:tbl>
          </a:graphicData>
        </a:graphic>
      </p:graphicFrame>
      <p:sp>
        <p:nvSpPr>
          <p:cNvPr id="7" name="TextBox 6">
            <a:extLst>
              <a:ext uri="{FF2B5EF4-FFF2-40B4-BE49-F238E27FC236}">
                <a16:creationId xmlns:a16="http://schemas.microsoft.com/office/drawing/2014/main" id="{A03C0E69-10E1-8040-8565-BE372C167D08}"/>
              </a:ext>
            </a:extLst>
          </p:cNvPr>
          <p:cNvSpPr txBox="1"/>
          <p:nvPr/>
        </p:nvSpPr>
        <p:spPr>
          <a:xfrm>
            <a:off x="8134659" y="6207093"/>
            <a:ext cx="3762704" cy="369332"/>
          </a:xfrm>
          <a:prstGeom prst="rect">
            <a:avLst/>
          </a:prstGeom>
          <a:noFill/>
        </p:spPr>
        <p:txBody>
          <a:bodyPr wrap="square" rtlCol="0">
            <a:spAutoFit/>
          </a:bodyPr>
          <a:lstStyle/>
          <a:p>
            <a:r>
              <a:rPr lang="en-US" dirty="0"/>
              <a:t>adapted from Colwell 1974, Table 1</a:t>
            </a:r>
          </a:p>
        </p:txBody>
      </p:sp>
      <p:graphicFrame>
        <p:nvGraphicFramePr>
          <p:cNvPr id="11" name="Table 10">
            <a:extLst>
              <a:ext uri="{FF2B5EF4-FFF2-40B4-BE49-F238E27FC236}">
                <a16:creationId xmlns:a16="http://schemas.microsoft.com/office/drawing/2014/main" id="{C9315B52-5698-706A-40C9-F9A7BF1B03C2}"/>
              </a:ext>
            </a:extLst>
          </p:cNvPr>
          <p:cNvGraphicFramePr>
            <a:graphicFrameLocks noGrp="1"/>
          </p:cNvGraphicFramePr>
          <p:nvPr/>
        </p:nvGraphicFramePr>
        <p:xfrm>
          <a:off x="4557340" y="4705790"/>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g</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P</a:t>
                      </a:r>
                      <a:r>
                        <a:rPr lang="en-US" dirty="0"/>
                        <a:t> = 0</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sp>
        <p:nvSpPr>
          <p:cNvPr id="2" name="TextBox 1">
            <a:extLst>
              <a:ext uri="{FF2B5EF4-FFF2-40B4-BE49-F238E27FC236}">
                <a16:creationId xmlns:a16="http://schemas.microsoft.com/office/drawing/2014/main" id="{C3142DB7-55F7-E529-5FE3-8E79899D3F21}"/>
              </a:ext>
            </a:extLst>
          </p:cNvPr>
          <p:cNvSpPr txBox="1"/>
          <p:nvPr/>
        </p:nvSpPr>
        <p:spPr>
          <a:xfrm>
            <a:off x="117231" y="3007711"/>
            <a:ext cx="11957538" cy="954107"/>
          </a:xfrm>
          <a:prstGeom prst="rect">
            <a:avLst/>
          </a:prstGeom>
          <a:noFill/>
        </p:spPr>
        <p:txBody>
          <a:bodyPr wrap="square" rtlCol="0">
            <a:spAutoFit/>
          </a:bodyPr>
          <a:lstStyle/>
          <a:p>
            <a:pPr algn="ctr"/>
            <a:r>
              <a:rPr lang="en-US" sz="2800" dirty="0"/>
              <a:t>Predictability (</a:t>
            </a:r>
            <a:r>
              <a:rPr lang="en-US" sz="2800" i="1" dirty="0"/>
              <a:t>P</a:t>
            </a:r>
            <a:r>
              <a:rPr lang="en-US" sz="2800" dirty="0"/>
              <a:t>) has two separable components, </a:t>
            </a:r>
          </a:p>
          <a:p>
            <a:pPr algn="ctr"/>
            <a:r>
              <a:rPr lang="en-US" sz="2800" dirty="0"/>
              <a:t>constancy (</a:t>
            </a:r>
            <a:r>
              <a:rPr lang="en-US" sz="2800" i="1" dirty="0"/>
              <a:t>C</a:t>
            </a:r>
            <a:r>
              <a:rPr lang="en-US" sz="2800" dirty="0"/>
              <a:t>) and contingency (</a:t>
            </a:r>
            <a:r>
              <a:rPr lang="en-US" sz="2800" i="1" dirty="0"/>
              <a:t>M</a:t>
            </a:r>
            <a:r>
              <a:rPr lang="en-US" sz="2800" dirty="0"/>
              <a:t>).</a:t>
            </a:r>
          </a:p>
        </p:txBody>
      </p:sp>
    </p:spTree>
    <p:extLst>
      <p:ext uri="{BB962C8B-B14F-4D97-AF65-F5344CB8AC3E}">
        <p14:creationId xmlns:p14="http://schemas.microsoft.com/office/powerpoint/2010/main" val="86105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A80B1E0-E424-6658-5B04-E7352B00CB30}"/>
              </a:ext>
            </a:extLst>
          </p:cNvPr>
          <p:cNvGraphicFramePr>
            <a:graphicFrameLocks noGrp="1"/>
          </p:cNvGraphicFramePr>
          <p:nvPr>
            <p:extLst>
              <p:ext uri="{D42A27DB-BD31-4B8C-83A1-F6EECF244321}">
                <p14:modId xmlns:p14="http://schemas.microsoft.com/office/powerpoint/2010/main" val="109724605"/>
              </p:ext>
            </p:extLst>
          </p:nvPr>
        </p:nvGraphicFramePr>
        <p:xfrm>
          <a:off x="1086066" y="272975"/>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a</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C</a:t>
                      </a:r>
                      <a:r>
                        <a:rPr lang="en-US" dirty="0"/>
                        <a:t> = 1</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5" name="Table 4">
            <a:extLst>
              <a:ext uri="{FF2B5EF4-FFF2-40B4-BE49-F238E27FC236}">
                <a16:creationId xmlns:a16="http://schemas.microsoft.com/office/drawing/2014/main" id="{EE3545AD-55E6-A546-995E-681A4A492AEA}"/>
              </a:ext>
            </a:extLst>
          </p:cNvPr>
          <p:cNvGraphicFramePr>
            <a:graphicFrameLocks noGrp="1"/>
          </p:cNvGraphicFramePr>
          <p:nvPr>
            <p:extLst>
              <p:ext uri="{D42A27DB-BD31-4B8C-83A1-F6EECF244321}">
                <p14:modId xmlns:p14="http://schemas.microsoft.com/office/powerpoint/2010/main" val="1408097266"/>
              </p:ext>
            </p:extLst>
          </p:nvPr>
        </p:nvGraphicFramePr>
        <p:xfrm>
          <a:off x="4557340" y="27297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b</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9</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1</a:t>
                      </a:r>
                    </a:p>
                  </a:txBody>
                  <a:tcPr/>
                </a:tc>
                <a:extLst>
                  <a:ext uri="{0D108BD9-81ED-4DB2-BD59-A6C34878D82A}">
                    <a16:rowId xmlns:a16="http://schemas.microsoft.com/office/drawing/2014/main" val="2985096831"/>
                  </a:ext>
                </a:extLst>
              </a:tr>
            </a:tbl>
          </a:graphicData>
        </a:graphic>
      </p:graphicFrame>
      <p:sp>
        <p:nvSpPr>
          <p:cNvPr id="7" name="TextBox 6">
            <a:extLst>
              <a:ext uri="{FF2B5EF4-FFF2-40B4-BE49-F238E27FC236}">
                <a16:creationId xmlns:a16="http://schemas.microsoft.com/office/drawing/2014/main" id="{A03C0E69-10E1-8040-8565-BE372C167D08}"/>
              </a:ext>
            </a:extLst>
          </p:cNvPr>
          <p:cNvSpPr txBox="1"/>
          <p:nvPr/>
        </p:nvSpPr>
        <p:spPr>
          <a:xfrm>
            <a:off x="8134659" y="6207093"/>
            <a:ext cx="3762704" cy="369332"/>
          </a:xfrm>
          <a:prstGeom prst="rect">
            <a:avLst/>
          </a:prstGeom>
          <a:noFill/>
        </p:spPr>
        <p:txBody>
          <a:bodyPr wrap="square" rtlCol="0">
            <a:spAutoFit/>
          </a:bodyPr>
          <a:lstStyle/>
          <a:p>
            <a:r>
              <a:rPr lang="en-US" dirty="0"/>
              <a:t>adapted from Colwell 1974, Table 1</a:t>
            </a:r>
          </a:p>
        </p:txBody>
      </p:sp>
      <p:graphicFrame>
        <p:nvGraphicFramePr>
          <p:cNvPr id="8" name="Table 7">
            <a:extLst>
              <a:ext uri="{FF2B5EF4-FFF2-40B4-BE49-F238E27FC236}">
                <a16:creationId xmlns:a16="http://schemas.microsoft.com/office/drawing/2014/main" id="{F940CB45-37EB-6D6F-EF53-479D492D8E5E}"/>
              </a:ext>
            </a:extLst>
          </p:cNvPr>
          <p:cNvGraphicFramePr>
            <a:graphicFrameLocks noGrp="1"/>
          </p:cNvGraphicFramePr>
          <p:nvPr/>
        </p:nvGraphicFramePr>
        <p:xfrm>
          <a:off x="1086066" y="2547516"/>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d</a:t>
                      </a:r>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l"/>
                      <a:r>
                        <a:rPr lang="en-US" i="1" dirty="0"/>
                        <a:t>P</a:t>
                      </a:r>
                      <a:r>
                        <a:rPr lang="en-US" dirty="0"/>
                        <a:t> = .23</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2</a:t>
                      </a:r>
                    </a:p>
                  </a:txBody>
                  <a:tcPr/>
                </a:tc>
                <a:tc>
                  <a:txBody>
                    <a:bodyPr/>
                    <a:lstStyle/>
                    <a:p>
                      <a:pPr algn="l"/>
                      <a:r>
                        <a:rPr lang="en-US" i="1" dirty="0"/>
                        <a:t>C</a:t>
                      </a:r>
                      <a:r>
                        <a:rPr lang="en-US" dirty="0"/>
                        <a:t> = .23</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t>6</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9" name="Table 8">
            <a:extLst>
              <a:ext uri="{FF2B5EF4-FFF2-40B4-BE49-F238E27FC236}">
                <a16:creationId xmlns:a16="http://schemas.microsoft.com/office/drawing/2014/main" id="{A3AC5DA2-B113-E6E1-2086-04ADEC01F1F9}"/>
              </a:ext>
            </a:extLst>
          </p:cNvPr>
          <p:cNvGraphicFramePr>
            <a:graphicFrameLocks noGrp="1"/>
          </p:cNvGraphicFramePr>
          <p:nvPr/>
        </p:nvGraphicFramePr>
        <p:xfrm>
          <a:off x="4557340" y="2547517"/>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e</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6</a:t>
                      </a:r>
                    </a:p>
                  </a:txBody>
                  <a:tcPr/>
                </a:tc>
                <a:tc>
                  <a:txBody>
                    <a:bodyPr/>
                    <a:lstStyle/>
                    <a:p>
                      <a:pPr algn="ctr"/>
                      <a:r>
                        <a:rPr lang="en-US" dirty="0"/>
                        <a:t>0</a:t>
                      </a:r>
                    </a:p>
                  </a:txBody>
                  <a:tcPr/>
                </a:tc>
                <a:tc>
                  <a:txBody>
                    <a:bodyPr/>
                    <a:lstStyle/>
                    <a:p>
                      <a:pPr algn="ctr"/>
                      <a:r>
                        <a:rPr lang="en-US" dirty="0"/>
                        <a:t>3</a:t>
                      </a:r>
                    </a:p>
                  </a:txBody>
                  <a:tcPr/>
                </a:tc>
                <a:tc>
                  <a:txBody>
                    <a:bodyPr/>
                    <a:lstStyle/>
                    <a:p>
                      <a:pPr algn="l"/>
                      <a:r>
                        <a:rPr lang="en-US" i="1" dirty="0"/>
                        <a:t>P</a:t>
                      </a:r>
                      <a:r>
                        <a:rPr lang="en-US" dirty="0"/>
                        <a:t> = .61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6</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.61</a:t>
                      </a:r>
                    </a:p>
                  </a:txBody>
                  <a:tcPr/>
                </a:tc>
                <a:extLst>
                  <a:ext uri="{0D108BD9-81ED-4DB2-BD59-A6C34878D82A}">
                    <a16:rowId xmlns:a16="http://schemas.microsoft.com/office/drawing/2014/main" val="2985096831"/>
                  </a:ext>
                </a:extLst>
              </a:tr>
            </a:tbl>
          </a:graphicData>
        </a:graphic>
      </p:graphicFrame>
      <p:graphicFrame>
        <p:nvGraphicFramePr>
          <p:cNvPr id="11" name="Table 10">
            <a:extLst>
              <a:ext uri="{FF2B5EF4-FFF2-40B4-BE49-F238E27FC236}">
                <a16:creationId xmlns:a16="http://schemas.microsoft.com/office/drawing/2014/main" id="{C9315B52-5698-706A-40C9-F9A7BF1B03C2}"/>
              </a:ext>
            </a:extLst>
          </p:cNvPr>
          <p:cNvGraphicFramePr>
            <a:graphicFrameLocks noGrp="1"/>
          </p:cNvGraphicFramePr>
          <p:nvPr/>
        </p:nvGraphicFramePr>
        <p:xfrm>
          <a:off x="4557340" y="4705790"/>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g</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P</a:t>
                      </a:r>
                      <a:r>
                        <a:rPr lang="en-US" dirty="0"/>
                        <a:t> = 0</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spTree>
    <p:extLst>
      <p:ext uri="{BB962C8B-B14F-4D97-AF65-F5344CB8AC3E}">
        <p14:creationId xmlns:p14="http://schemas.microsoft.com/office/powerpoint/2010/main" val="24272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542E0-E0B0-CB9C-3BDF-4D10FC957295}"/>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67F572-8047-1FDE-77FD-D50651A10E7E}"/>
              </a:ext>
            </a:extLst>
          </p:cNvPr>
          <p:cNvGraphicFramePr>
            <a:graphicFrameLocks noGrp="1"/>
          </p:cNvGraphicFramePr>
          <p:nvPr>
            <p:extLst>
              <p:ext uri="{D42A27DB-BD31-4B8C-83A1-F6EECF244321}">
                <p14:modId xmlns:p14="http://schemas.microsoft.com/office/powerpoint/2010/main" val="647461805"/>
              </p:ext>
            </p:extLst>
          </p:nvPr>
        </p:nvGraphicFramePr>
        <p:xfrm>
          <a:off x="1086066" y="272975"/>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a</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C</a:t>
                      </a:r>
                      <a:r>
                        <a:rPr lang="en-US" dirty="0"/>
                        <a:t> = 1</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5" name="Table 4">
            <a:extLst>
              <a:ext uri="{FF2B5EF4-FFF2-40B4-BE49-F238E27FC236}">
                <a16:creationId xmlns:a16="http://schemas.microsoft.com/office/drawing/2014/main" id="{C63C98F7-CFD4-97B8-B89C-54E2F23D9A07}"/>
              </a:ext>
            </a:extLst>
          </p:cNvPr>
          <p:cNvGraphicFramePr>
            <a:graphicFrameLocks noGrp="1"/>
          </p:cNvGraphicFramePr>
          <p:nvPr/>
        </p:nvGraphicFramePr>
        <p:xfrm>
          <a:off x="4557340" y="27297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b</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9</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1</a:t>
                      </a:r>
                    </a:p>
                  </a:txBody>
                  <a:tcPr/>
                </a:tc>
                <a:extLst>
                  <a:ext uri="{0D108BD9-81ED-4DB2-BD59-A6C34878D82A}">
                    <a16:rowId xmlns:a16="http://schemas.microsoft.com/office/drawing/2014/main" val="2985096831"/>
                  </a:ext>
                </a:extLst>
              </a:tr>
            </a:tbl>
          </a:graphicData>
        </a:graphic>
      </p:graphicFrame>
      <p:graphicFrame>
        <p:nvGraphicFramePr>
          <p:cNvPr id="6" name="Table 5">
            <a:extLst>
              <a:ext uri="{FF2B5EF4-FFF2-40B4-BE49-F238E27FC236}">
                <a16:creationId xmlns:a16="http://schemas.microsoft.com/office/drawing/2014/main" id="{EB77415A-2317-AB26-266B-22C5E2EB1120}"/>
              </a:ext>
            </a:extLst>
          </p:cNvPr>
          <p:cNvGraphicFramePr>
            <a:graphicFrameLocks noGrp="1"/>
          </p:cNvGraphicFramePr>
          <p:nvPr/>
        </p:nvGraphicFramePr>
        <p:xfrm>
          <a:off x="8134659" y="272975"/>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c</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9</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P</a:t>
                      </a:r>
                      <a:r>
                        <a:rPr lang="en-US" dirty="0"/>
                        <a:t> = 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9</a:t>
                      </a:r>
                    </a:p>
                  </a:txBody>
                  <a:tcPr/>
                </a:tc>
                <a:tc>
                  <a:txBody>
                    <a:bodyPr/>
                    <a:lstStyle/>
                    <a:p>
                      <a:pPr algn="l"/>
                      <a:r>
                        <a:rPr lang="en-US" i="1" dirty="0"/>
                        <a:t>C</a:t>
                      </a:r>
                      <a:r>
                        <a:rPr lang="en-US" dirty="0"/>
                        <a:t> = .42</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l"/>
                      <a:r>
                        <a:rPr lang="en-US" i="1" dirty="0"/>
                        <a:t>M</a:t>
                      </a:r>
                      <a:r>
                        <a:rPr lang="en-US" dirty="0"/>
                        <a:t> = .58</a:t>
                      </a:r>
                    </a:p>
                  </a:txBody>
                  <a:tcPr/>
                </a:tc>
                <a:extLst>
                  <a:ext uri="{0D108BD9-81ED-4DB2-BD59-A6C34878D82A}">
                    <a16:rowId xmlns:a16="http://schemas.microsoft.com/office/drawing/2014/main" val="2985096831"/>
                  </a:ext>
                </a:extLst>
              </a:tr>
            </a:tbl>
          </a:graphicData>
        </a:graphic>
      </p:graphicFrame>
      <p:sp>
        <p:nvSpPr>
          <p:cNvPr id="7" name="TextBox 6">
            <a:extLst>
              <a:ext uri="{FF2B5EF4-FFF2-40B4-BE49-F238E27FC236}">
                <a16:creationId xmlns:a16="http://schemas.microsoft.com/office/drawing/2014/main" id="{57D90DAE-F23B-2AB7-EE18-3DC878FE36B7}"/>
              </a:ext>
            </a:extLst>
          </p:cNvPr>
          <p:cNvSpPr txBox="1"/>
          <p:nvPr/>
        </p:nvSpPr>
        <p:spPr>
          <a:xfrm>
            <a:off x="8134659" y="6207093"/>
            <a:ext cx="3762704" cy="369332"/>
          </a:xfrm>
          <a:prstGeom prst="rect">
            <a:avLst/>
          </a:prstGeom>
          <a:noFill/>
        </p:spPr>
        <p:txBody>
          <a:bodyPr wrap="square" rtlCol="0">
            <a:spAutoFit/>
          </a:bodyPr>
          <a:lstStyle/>
          <a:p>
            <a:r>
              <a:rPr lang="en-US" dirty="0"/>
              <a:t>adapted from Colwell 1974, Table 1</a:t>
            </a:r>
          </a:p>
        </p:txBody>
      </p:sp>
      <p:graphicFrame>
        <p:nvGraphicFramePr>
          <p:cNvPr id="8" name="Table 7">
            <a:extLst>
              <a:ext uri="{FF2B5EF4-FFF2-40B4-BE49-F238E27FC236}">
                <a16:creationId xmlns:a16="http://schemas.microsoft.com/office/drawing/2014/main" id="{A1B20E36-B661-2C30-9A5F-27C4FB6AEC2E}"/>
              </a:ext>
            </a:extLst>
          </p:cNvPr>
          <p:cNvGraphicFramePr>
            <a:graphicFrameLocks noGrp="1"/>
          </p:cNvGraphicFramePr>
          <p:nvPr/>
        </p:nvGraphicFramePr>
        <p:xfrm>
          <a:off x="1086066" y="2547516"/>
          <a:ext cx="2728595"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351155">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d</a:t>
                      </a:r>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l"/>
                      <a:r>
                        <a:rPr lang="en-US" i="1" dirty="0"/>
                        <a:t>P</a:t>
                      </a:r>
                      <a:r>
                        <a:rPr lang="en-US" dirty="0"/>
                        <a:t> = .23</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2</a:t>
                      </a:r>
                    </a:p>
                  </a:txBody>
                  <a:tcPr/>
                </a:tc>
                <a:tc>
                  <a:txBody>
                    <a:bodyPr/>
                    <a:lstStyle/>
                    <a:p>
                      <a:pPr algn="l"/>
                      <a:r>
                        <a:rPr lang="en-US" i="1" dirty="0"/>
                        <a:t>C</a:t>
                      </a:r>
                      <a:r>
                        <a:rPr lang="en-US" dirty="0"/>
                        <a:t> = .23</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6</a:t>
                      </a:r>
                    </a:p>
                  </a:txBody>
                  <a:tcPr/>
                </a:tc>
                <a:tc>
                  <a:txBody>
                    <a:bodyPr/>
                    <a:lstStyle/>
                    <a:p>
                      <a:pPr algn="ctr"/>
                      <a:r>
                        <a:rPr lang="en-US" dirty="0"/>
                        <a:t>6</a:t>
                      </a:r>
                    </a:p>
                  </a:txBody>
                  <a:tcPr/>
                </a:tc>
                <a:tc>
                  <a:txBody>
                    <a:bodyPr/>
                    <a:lstStyle/>
                    <a:p>
                      <a:pPr algn="ctr"/>
                      <a:r>
                        <a:rPr lang="en-US" dirty="0"/>
                        <a:t>6</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graphicFrame>
        <p:nvGraphicFramePr>
          <p:cNvPr id="9" name="Table 8">
            <a:extLst>
              <a:ext uri="{FF2B5EF4-FFF2-40B4-BE49-F238E27FC236}">
                <a16:creationId xmlns:a16="http://schemas.microsoft.com/office/drawing/2014/main" id="{DC20998D-6A19-D3AC-0D3F-F4E58C249497}"/>
              </a:ext>
            </a:extLst>
          </p:cNvPr>
          <p:cNvGraphicFramePr>
            <a:graphicFrameLocks noGrp="1"/>
          </p:cNvGraphicFramePr>
          <p:nvPr/>
        </p:nvGraphicFramePr>
        <p:xfrm>
          <a:off x="4557340" y="2547517"/>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e</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6</a:t>
                      </a:r>
                    </a:p>
                  </a:txBody>
                  <a:tcPr/>
                </a:tc>
                <a:tc>
                  <a:txBody>
                    <a:bodyPr/>
                    <a:lstStyle/>
                    <a:p>
                      <a:pPr algn="ctr"/>
                      <a:r>
                        <a:rPr lang="en-US" dirty="0"/>
                        <a:t>0</a:t>
                      </a:r>
                    </a:p>
                  </a:txBody>
                  <a:tcPr/>
                </a:tc>
                <a:tc>
                  <a:txBody>
                    <a:bodyPr/>
                    <a:lstStyle/>
                    <a:p>
                      <a:pPr algn="ctr"/>
                      <a:r>
                        <a:rPr lang="en-US" dirty="0"/>
                        <a:t>3</a:t>
                      </a:r>
                    </a:p>
                  </a:txBody>
                  <a:tcPr/>
                </a:tc>
                <a:tc>
                  <a:txBody>
                    <a:bodyPr/>
                    <a:lstStyle/>
                    <a:p>
                      <a:pPr algn="l"/>
                      <a:r>
                        <a:rPr lang="en-US" i="1" dirty="0"/>
                        <a:t>P</a:t>
                      </a:r>
                      <a:r>
                        <a:rPr lang="en-US" dirty="0"/>
                        <a:t> = .61</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0</a:t>
                      </a:r>
                    </a:p>
                  </a:txBody>
                  <a:tcPr/>
                </a:tc>
                <a:tc>
                  <a:txBody>
                    <a:bodyPr/>
                    <a:lstStyle/>
                    <a:p>
                      <a:pPr algn="ctr"/>
                      <a:r>
                        <a:rPr lang="en-US" dirty="0"/>
                        <a:t>6</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0</a:t>
                      </a:r>
                    </a:p>
                  </a:txBody>
                  <a:tcPr/>
                </a:tc>
                <a:tc>
                  <a:txBody>
                    <a:bodyPr/>
                    <a:lstStyle/>
                    <a:p>
                      <a:pPr algn="ctr"/>
                      <a:r>
                        <a:rPr lang="en-US" dirty="0"/>
                        <a:t>9</a:t>
                      </a:r>
                    </a:p>
                  </a:txBody>
                  <a:tcPr/>
                </a:tc>
                <a:tc>
                  <a:txBody>
                    <a:bodyPr/>
                    <a:lstStyle/>
                    <a:p>
                      <a:pPr algn="ctr"/>
                      <a:r>
                        <a:rPr lang="en-US" dirty="0"/>
                        <a:t>0</a:t>
                      </a:r>
                    </a:p>
                  </a:txBody>
                  <a:tcPr/>
                </a:tc>
                <a:tc>
                  <a:txBody>
                    <a:bodyPr/>
                    <a:lstStyle/>
                    <a:p>
                      <a:pPr algn="l"/>
                      <a:r>
                        <a:rPr lang="en-US" i="1" dirty="0"/>
                        <a:t>M</a:t>
                      </a:r>
                      <a:r>
                        <a:rPr lang="en-US" dirty="0"/>
                        <a:t> = .61</a:t>
                      </a:r>
                    </a:p>
                  </a:txBody>
                  <a:tcPr/>
                </a:tc>
                <a:extLst>
                  <a:ext uri="{0D108BD9-81ED-4DB2-BD59-A6C34878D82A}">
                    <a16:rowId xmlns:a16="http://schemas.microsoft.com/office/drawing/2014/main" val="2985096831"/>
                  </a:ext>
                </a:extLst>
              </a:tr>
            </a:tbl>
          </a:graphicData>
        </a:graphic>
      </p:graphicFrame>
      <p:graphicFrame>
        <p:nvGraphicFramePr>
          <p:cNvPr id="10" name="Table 9">
            <a:extLst>
              <a:ext uri="{FF2B5EF4-FFF2-40B4-BE49-F238E27FC236}">
                <a16:creationId xmlns:a16="http://schemas.microsoft.com/office/drawing/2014/main" id="{CFD9E314-E450-8C8C-85D4-C93A241172A8}"/>
              </a:ext>
            </a:extLst>
          </p:cNvPr>
          <p:cNvGraphicFramePr>
            <a:graphicFrameLocks noGrp="1"/>
          </p:cNvGraphicFramePr>
          <p:nvPr/>
        </p:nvGraphicFramePr>
        <p:xfrm>
          <a:off x="8134659" y="2547516"/>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f</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4</a:t>
                      </a:r>
                    </a:p>
                  </a:txBody>
                  <a:tcPr/>
                </a:tc>
                <a:tc>
                  <a:txBody>
                    <a:bodyPr/>
                    <a:lstStyle/>
                    <a:p>
                      <a:pPr algn="l"/>
                      <a:r>
                        <a:rPr lang="en-US" i="1" dirty="0"/>
                        <a:t>P</a:t>
                      </a:r>
                      <a:r>
                        <a:rPr lang="en-US" dirty="0"/>
                        <a:t> = .29</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1</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.10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8</a:t>
                      </a:r>
                    </a:p>
                  </a:txBody>
                  <a:tcPr/>
                </a:tc>
                <a:tc>
                  <a:txBody>
                    <a:bodyPr/>
                    <a:lstStyle/>
                    <a:p>
                      <a:pPr algn="ctr"/>
                      <a:r>
                        <a:rPr lang="en-US" dirty="0"/>
                        <a:t>5</a:t>
                      </a:r>
                    </a:p>
                  </a:txBody>
                  <a:tcPr/>
                </a:tc>
                <a:tc>
                  <a:txBody>
                    <a:bodyPr/>
                    <a:lstStyle/>
                    <a:p>
                      <a:pPr algn="ctr"/>
                      <a:r>
                        <a:rPr lang="en-US" dirty="0"/>
                        <a:t>2</a:t>
                      </a:r>
                    </a:p>
                  </a:txBody>
                  <a:tcPr/>
                </a:tc>
                <a:tc>
                  <a:txBody>
                    <a:bodyPr/>
                    <a:lstStyle/>
                    <a:p>
                      <a:pPr algn="l"/>
                      <a:r>
                        <a:rPr lang="en-US" i="1" dirty="0"/>
                        <a:t>M</a:t>
                      </a:r>
                      <a:r>
                        <a:rPr lang="en-US" dirty="0"/>
                        <a:t> = .19</a:t>
                      </a:r>
                    </a:p>
                  </a:txBody>
                  <a:tcPr/>
                </a:tc>
                <a:extLst>
                  <a:ext uri="{0D108BD9-81ED-4DB2-BD59-A6C34878D82A}">
                    <a16:rowId xmlns:a16="http://schemas.microsoft.com/office/drawing/2014/main" val="2985096831"/>
                  </a:ext>
                </a:extLst>
              </a:tr>
            </a:tbl>
          </a:graphicData>
        </a:graphic>
      </p:graphicFrame>
      <p:graphicFrame>
        <p:nvGraphicFramePr>
          <p:cNvPr id="11" name="Table 10">
            <a:extLst>
              <a:ext uri="{FF2B5EF4-FFF2-40B4-BE49-F238E27FC236}">
                <a16:creationId xmlns:a16="http://schemas.microsoft.com/office/drawing/2014/main" id="{26F60653-B4EF-9F09-009D-0165A58F6C93}"/>
              </a:ext>
            </a:extLst>
          </p:cNvPr>
          <p:cNvGraphicFramePr>
            <a:graphicFrameLocks noGrp="1"/>
          </p:cNvGraphicFramePr>
          <p:nvPr/>
        </p:nvGraphicFramePr>
        <p:xfrm>
          <a:off x="4557340" y="4705790"/>
          <a:ext cx="2834640" cy="1990765"/>
        </p:xfrm>
        <a:graphic>
          <a:graphicData uri="http://schemas.openxmlformats.org/drawingml/2006/table">
            <a:tbl>
              <a:tblPr firstRow="1" bandRow="1">
                <a:tableStyleId>{2D5ABB26-0587-4C30-8999-92F81FD0307C}</a:tableStyleId>
              </a:tblPr>
              <a:tblGrid>
                <a:gridCol w="457200">
                  <a:extLst>
                    <a:ext uri="{9D8B030D-6E8A-4147-A177-3AD203B41FA5}">
                      <a16:colId xmlns:a16="http://schemas.microsoft.com/office/drawing/2014/main" val="2382290546"/>
                    </a:ext>
                  </a:extLst>
                </a:gridCol>
                <a:gridCol w="457200">
                  <a:extLst>
                    <a:ext uri="{9D8B030D-6E8A-4147-A177-3AD203B41FA5}">
                      <a16:colId xmlns:a16="http://schemas.microsoft.com/office/drawing/2014/main" val="3737679205"/>
                    </a:ext>
                  </a:extLst>
                </a:gridCol>
                <a:gridCol w="457200">
                  <a:extLst>
                    <a:ext uri="{9D8B030D-6E8A-4147-A177-3AD203B41FA5}">
                      <a16:colId xmlns:a16="http://schemas.microsoft.com/office/drawing/2014/main" val="1944255260"/>
                    </a:ext>
                  </a:extLst>
                </a:gridCol>
                <a:gridCol w="457200">
                  <a:extLst>
                    <a:ext uri="{9D8B030D-6E8A-4147-A177-3AD203B41FA5}">
                      <a16:colId xmlns:a16="http://schemas.microsoft.com/office/drawing/2014/main" val="1269357702"/>
                    </a:ext>
                  </a:extLst>
                </a:gridCol>
                <a:gridCol w="1005840">
                  <a:extLst>
                    <a:ext uri="{9D8B030D-6E8A-4147-A177-3AD203B41FA5}">
                      <a16:colId xmlns:a16="http://schemas.microsoft.com/office/drawing/2014/main" val="564156131"/>
                    </a:ext>
                  </a:extLst>
                </a:gridCol>
              </a:tblGrid>
              <a:tr h="398153">
                <a:tc>
                  <a:txBody>
                    <a:bodyPr/>
                    <a:lstStyle/>
                    <a:p>
                      <a:endParaRPr lang="en-US" dirty="0"/>
                    </a:p>
                  </a:txBody>
                  <a:tcPr/>
                </a:tc>
                <a:tc gridSpan="3">
                  <a:txBody>
                    <a:bodyPr/>
                    <a:lstStyle/>
                    <a:p>
                      <a:pPr algn="ctr"/>
                      <a:r>
                        <a:rPr lang="en-US" dirty="0"/>
                        <a:t>Tree </a:t>
                      </a:r>
                      <a:r>
                        <a:rPr lang="en-US" i="1" dirty="0"/>
                        <a:t>g</a:t>
                      </a:r>
                      <a:endParaRPr lang="en-US" dirty="0"/>
                    </a:p>
                  </a:txBody>
                  <a:tcPr>
                    <a:lnB w="28575" cap="flat" cmpd="sng" algn="ctr">
                      <a:solidFill>
                        <a:schemeClr val="tx1"/>
                      </a:solidFill>
                      <a:prstDash val="solid"/>
                      <a:round/>
                      <a:headEnd type="none" w="med" len="med"/>
                      <a:tailEnd type="none" w="med" len="med"/>
                    </a:lnB>
                  </a:tcPr>
                </a:tc>
                <a:tc hMerge="1">
                  <a:txBody>
                    <a:bodyPr/>
                    <a:lstStyle/>
                    <a:p>
                      <a:pPr algn="ctr"/>
                      <a:endParaRPr lang="en-US" dirty="0"/>
                    </a:p>
                  </a:txBody>
                  <a:tcPr/>
                </a:tc>
                <a:tc hMerge="1">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928240325"/>
                  </a:ext>
                </a:extLst>
              </a:tr>
              <a:tr h="398153">
                <a:tc>
                  <a:txBody>
                    <a:bodyPr/>
                    <a:lstStyle/>
                    <a:p>
                      <a:endParaRPr lang="en-US" dirty="0"/>
                    </a:p>
                  </a:txBody>
                  <a:tcPr/>
                </a:tc>
                <a:tc>
                  <a:txBody>
                    <a:bodyPr/>
                    <a:lstStyle/>
                    <a:p>
                      <a:pPr algn="ctr"/>
                      <a:r>
                        <a:rPr lang="en-US" dirty="0"/>
                        <a:t>I</a:t>
                      </a:r>
                    </a:p>
                  </a:txBody>
                  <a:tcPr>
                    <a:lnT w="28575" cap="flat" cmpd="sng" algn="ctr">
                      <a:solidFill>
                        <a:schemeClr val="tx1"/>
                      </a:solidFill>
                      <a:prstDash val="solid"/>
                      <a:round/>
                      <a:headEnd type="none" w="med" len="med"/>
                      <a:tailEnd type="none" w="med" len="med"/>
                    </a:lnT>
                  </a:tcPr>
                </a:tc>
                <a:tc>
                  <a:txBody>
                    <a:bodyPr/>
                    <a:lstStyle/>
                    <a:p>
                      <a:pPr algn="ctr"/>
                      <a:r>
                        <a:rPr lang="en-US" dirty="0"/>
                        <a:t>II</a:t>
                      </a:r>
                    </a:p>
                  </a:txBody>
                  <a:tcPr>
                    <a:lnT w="28575" cap="flat" cmpd="sng" algn="ctr">
                      <a:solidFill>
                        <a:schemeClr val="tx1"/>
                      </a:solidFill>
                      <a:prstDash val="solid"/>
                      <a:round/>
                      <a:headEnd type="none" w="med" len="med"/>
                      <a:tailEnd type="none" w="med" len="med"/>
                    </a:lnT>
                  </a:tcPr>
                </a:tc>
                <a:tc>
                  <a:txBody>
                    <a:bodyPr/>
                    <a:lstStyle/>
                    <a:p>
                      <a:pPr algn="ctr"/>
                      <a:r>
                        <a:rPr lang="en-US" dirty="0"/>
                        <a:t>III</a:t>
                      </a:r>
                    </a:p>
                  </a:txBody>
                  <a:tcPr>
                    <a:lnT w="28575" cap="flat" cmpd="sng" algn="ctr">
                      <a:solidFill>
                        <a:schemeClr val="tx1"/>
                      </a:solidFill>
                      <a:prstDash val="solid"/>
                      <a:round/>
                      <a:headEnd type="none" w="med" len="med"/>
                      <a:tailEnd type="none" w="med" len="med"/>
                    </a:lnT>
                  </a:tcPr>
                </a:tc>
                <a:tc>
                  <a:txBody>
                    <a:bodyPr/>
                    <a:lstStyle/>
                    <a:p>
                      <a:pPr algn="ctr"/>
                      <a:endParaRPr lang="en-US" dirty="0"/>
                    </a:p>
                  </a:txBody>
                  <a:tcPr/>
                </a:tc>
                <a:extLst>
                  <a:ext uri="{0D108BD9-81ED-4DB2-BD59-A6C34878D82A}">
                    <a16:rowId xmlns:a16="http://schemas.microsoft.com/office/drawing/2014/main" val="3874231035"/>
                  </a:ext>
                </a:extLst>
              </a:tr>
              <a:tr h="398153">
                <a:tc>
                  <a:txBody>
                    <a:bodyPr/>
                    <a:lstStyle/>
                    <a:p>
                      <a:r>
                        <a:rPr lang="en-US" dirty="0"/>
                        <a:t>ff</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P</a:t>
                      </a:r>
                      <a:r>
                        <a:rPr lang="en-US" dirty="0"/>
                        <a:t> = 0</a:t>
                      </a:r>
                    </a:p>
                  </a:txBody>
                  <a:tcPr/>
                </a:tc>
                <a:extLst>
                  <a:ext uri="{0D108BD9-81ED-4DB2-BD59-A6C34878D82A}">
                    <a16:rowId xmlns:a16="http://schemas.microsoft.com/office/drawing/2014/main" val="1032134834"/>
                  </a:ext>
                </a:extLst>
              </a:tr>
              <a:tr h="398153">
                <a:tc>
                  <a:txBody>
                    <a:bodyPr/>
                    <a:lstStyle/>
                    <a:p>
                      <a:r>
                        <a:rPr lang="en-US" dirty="0" err="1"/>
                        <a:t>fl</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C</a:t>
                      </a:r>
                      <a:r>
                        <a:rPr lang="en-US" dirty="0"/>
                        <a:t> = 0</a:t>
                      </a:r>
                    </a:p>
                  </a:txBody>
                  <a:tcPr/>
                </a:tc>
                <a:extLst>
                  <a:ext uri="{0D108BD9-81ED-4DB2-BD59-A6C34878D82A}">
                    <a16:rowId xmlns:a16="http://schemas.microsoft.com/office/drawing/2014/main" val="1321981741"/>
                  </a:ext>
                </a:extLst>
              </a:tr>
              <a:tr h="398153">
                <a:tc>
                  <a:txBody>
                    <a:bodyPr/>
                    <a:lstStyle/>
                    <a:p>
                      <a:r>
                        <a:rPr lang="en-US" dirty="0" err="1"/>
                        <a:t>nf</a:t>
                      </a:r>
                      <a:endParaRPr lang="en-US" dirty="0"/>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l"/>
                      <a:r>
                        <a:rPr lang="en-US" i="1" dirty="0"/>
                        <a:t>M</a:t>
                      </a:r>
                      <a:r>
                        <a:rPr lang="en-US" dirty="0"/>
                        <a:t> = 0</a:t>
                      </a:r>
                    </a:p>
                  </a:txBody>
                  <a:tcPr/>
                </a:tc>
                <a:extLst>
                  <a:ext uri="{0D108BD9-81ED-4DB2-BD59-A6C34878D82A}">
                    <a16:rowId xmlns:a16="http://schemas.microsoft.com/office/drawing/2014/main" val="2985096831"/>
                  </a:ext>
                </a:extLst>
              </a:tr>
            </a:tbl>
          </a:graphicData>
        </a:graphic>
      </p:graphicFrame>
      <p:sp>
        <p:nvSpPr>
          <p:cNvPr id="2" name="Rectangle 1">
            <a:extLst>
              <a:ext uri="{FF2B5EF4-FFF2-40B4-BE49-F238E27FC236}">
                <a16:creationId xmlns:a16="http://schemas.microsoft.com/office/drawing/2014/main" id="{BE881404-DCE8-A022-BA7E-F34B664F2130}"/>
              </a:ext>
            </a:extLst>
          </p:cNvPr>
          <p:cNvSpPr/>
          <p:nvPr/>
        </p:nvSpPr>
        <p:spPr>
          <a:xfrm>
            <a:off x="928468" y="272975"/>
            <a:ext cx="10255347" cy="2160736"/>
          </a:xfrm>
          <a:prstGeom prst="rect">
            <a:avLst/>
          </a:prstGeom>
          <a:solidFill>
            <a:schemeClr val="bg1">
              <a:alpha val="6838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47A594F-63F8-0425-6D5C-BFA49B11ABDB}"/>
              </a:ext>
            </a:extLst>
          </p:cNvPr>
          <p:cNvSpPr/>
          <p:nvPr/>
        </p:nvSpPr>
        <p:spPr>
          <a:xfrm>
            <a:off x="846986" y="4620804"/>
            <a:ext cx="6693297" cy="2160736"/>
          </a:xfrm>
          <a:prstGeom prst="rect">
            <a:avLst/>
          </a:prstGeom>
          <a:solidFill>
            <a:schemeClr val="bg1">
              <a:alpha val="6838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616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31178</TotalTime>
  <Words>3478</Words>
  <Application>Microsoft Macintosh PowerPoint</Application>
  <PresentationFormat>Widescreen</PresentationFormat>
  <Paragraphs>802</Paragraphs>
  <Slides>19</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Aptos Narrow</vt:lpstr>
      <vt:lpstr>Arial</vt:lpstr>
      <vt:lpstr>Cambria Math</vt:lpstr>
      <vt:lpstr>Courier New</vt:lpstr>
      <vt:lpstr>Office Theme</vt:lpstr>
      <vt:lpstr>outline</vt:lpstr>
      <vt:lpstr>what is environmental predictability?</vt:lpstr>
      <vt:lpstr>PowerPoint Presentation</vt:lpstr>
      <vt:lpstr>PowerPoint Presentation</vt:lpstr>
      <vt:lpstr>PowerPoint Presentation</vt:lpstr>
      <vt:lpstr>what is environmental predictability?</vt:lpstr>
      <vt:lpstr>PowerPoint Presentation</vt:lpstr>
      <vt:lpstr>PowerPoint Presentation</vt:lpstr>
      <vt:lpstr>PowerPoint Presentation</vt:lpstr>
      <vt:lpstr>PowerPoint Presentation</vt:lpstr>
      <vt:lpstr>how is env pred relevant?</vt:lpstr>
      <vt:lpstr>PowerPoint Presentation</vt:lpstr>
      <vt:lpstr>PowerPoint Presentation</vt:lpstr>
      <vt:lpstr>PowerPoint Presentation</vt:lpstr>
      <vt:lpstr>how to measure env pred…</vt:lpstr>
      <vt:lpstr>reading</vt:lpstr>
      <vt:lpstr>how to look at env pred…</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Nelson, Peter@DWR</dc:creator>
  <cp:keywords/>
  <dc:description/>
  <cp:lastModifiedBy>Peter Nelson</cp:lastModifiedBy>
  <cp:revision>3</cp:revision>
  <dcterms:created xsi:type="dcterms:W3CDTF">2024-08-08T20:46:06Z</dcterms:created>
  <dcterms:modified xsi:type="dcterms:W3CDTF">2025-08-15T02:50:52Z</dcterms:modified>
  <cp:category/>
</cp:coreProperties>
</file>