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83087" autoAdjust="0"/>
  </p:normalViewPr>
  <p:slideViewPr>
    <p:cSldViewPr snapToGrid="0">
      <p:cViewPr varScale="1">
        <p:scale>
          <a:sx n="95" d="100"/>
          <a:sy n="95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E0713-7D59-4246-8C26-81D503646A3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40015-4F62-403F-A4B3-BE6F101C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8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Understandable to you as well as others!</a:t>
            </a:r>
          </a:p>
          <a:p>
            <a:r>
              <a:rPr lang="en-US" dirty="0"/>
              <a:t>The efficiency and happiness reasons are also about understandable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40015-4F62-403F-A4B3-BE6F101C81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5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179F5-D013-A02B-B6A7-183B3A31C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77C2F-8414-B410-AB88-5F9AE29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AD6D5-48B0-1352-1F08-CC576902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328E3-0954-98FB-88B9-B0E82A340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F2731-E3EB-E057-BB77-42C69BCB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1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AC381-0791-E91D-6C96-A2A39FF9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796FD9-3E30-B711-C073-CA38D47F3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42D46-BF74-223D-712E-420EEB42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B5C-CEE7-A34F-20D3-DBD38177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64FDC-4373-C0DA-5EDD-76F132C5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8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4DD15F-CFBA-0A1D-088F-5F133BD6F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D5DA-8E78-6C90-FDAA-2883D284A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61CF5-10C0-AF6C-2996-B4F54660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E58F0-B0FE-40FD-7B15-C01851FD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17363-C495-4CD3-1FBE-42875E17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8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BE6CF-2D82-CB51-D21E-13070FFB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C35D-4EBE-F10C-A2A7-D7C8C2368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0A15E-3C36-17F3-BBEC-F28C4E668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C9965-12F9-AFF1-9C2A-6FD12840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922DE-9401-50B8-3727-3CA88A29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3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C90BD-0C02-0E99-7A4B-90795EE7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6DF10-34BE-8970-8189-34B19D6AC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A4EE1-053A-F868-87DD-8EF6549D0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190A1-1C03-8661-B350-B52111F5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202D4-46BA-5E80-ABE1-BCB3F18B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5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59008-C406-5CC2-7355-2182659D3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BC0EF-AD88-8320-17B5-832DE90D6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655F8-B3C6-5E7C-F3F5-54ED50314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6E7C9-AE7E-3DC9-46D5-8C7CE28CB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D07CA-D413-E73A-081C-D39D9FF5A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92868-3950-985E-1935-90FACF20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0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6F8B0-D07E-AA64-690D-90CB8360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AC71E-FCB7-98D6-19C4-73DC7DBA7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D05513-703A-4572-E286-9AA71EAEF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7D471-F769-CF6D-929D-DB10277DF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E9C08-80F5-CBCD-FC56-A75D0F36A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9815FB-7AE0-4312-02A2-BE01BCF8A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03DE7-BA9F-F5FA-FC14-9B7FAC719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5C94C6-A569-046B-A728-C36CD167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5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E6B1-E291-9B69-6FE9-911F4D5A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0F423A-723F-64F3-059B-74082F54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74974A-7091-5040-1B85-F283583E9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AD38C-A1FF-302F-47E9-36E760B9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938A1-0FCB-4BEA-DE7B-5D90901E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B711D-1315-EF64-DC32-3E23D3F8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37D0B-B14D-6D53-F789-C5FC4582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1E7A0-974E-409F-92E6-9FD578C64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A6BD5-5F49-39E4-2D7B-3C0F8A0BA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EC362C-2C95-21DE-D6F5-335076EEF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63BA6-FFA1-7CF9-5639-397927AAA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B222F-9720-6EC6-310D-22991BE7D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7DC83-3F99-7490-3EBB-1F34EE12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362B-F1B6-9E82-CF69-66A62258B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88ABA7-F34A-2C86-CA62-690486CB3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16F56-4E03-3673-95ED-D0F7E60CA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8D376-4F93-75C8-92DE-D7DC3A3C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ED86F-5B5E-453B-43D6-521766C9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37201-0FF0-FC63-E067-AD2DDDD0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3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C4983A-8CBA-E100-ECB1-845F1E2EE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DC685-9200-66D4-CC69-90FC39E27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C8222-20D1-DA46-FDD1-1074CC36C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456E48-980D-4D55-9916-9F09FDCA92A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D7C29-BE05-CD2C-EC82-D4BBBD45A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4EC78-A956-121B-CCCA-B3FE8E83A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9F94F-A855-45B1-A5A5-4216E5AE1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0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mingthings.co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dv-r.had.co.nz/Style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327A6-B096-099A-DF62-84C82BA68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Naming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86FBB-3CF1-CD9E-6DDF-C350458623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en-US" dirty="0"/>
              <a:t>Based on “The Hardest Problem in Software Engineering: Naming Things.” by Tom Benner</a:t>
            </a:r>
          </a:p>
          <a:p>
            <a:r>
              <a:rPr lang="en-US" dirty="0">
                <a:hlinkClick r:id="rId2"/>
              </a:rPr>
              <a:t>https://www.namingthings.co/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4211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0599-FF2E-FEEF-7723-610B19327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C06A1-B03D-2858-6979-E0203E1C6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Conciseness versus everything else….</a:t>
            </a:r>
          </a:p>
        </p:txBody>
      </p:sp>
    </p:spTree>
    <p:extLst>
      <p:ext uri="{BB962C8B-B14F-4D97-AF65-F5344CB8AC3E}">
        <p14:creationId xmlns:p14="http://schemas.microsoft.com/office/powerpoint/2010/main" val="362335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95E57-0945-E6F4-1F9F-41565C13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3C93-33B8-65A6-7EE5-82E1D6B41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– singular noun (Time, Model, </a:t>
            </a:r>
            <a:r>
              <a:rPr lang="en-US" dirty="0" err="1"/>
              <a:t>Dataframe</a:t>
            </a:r>
            <a:r>
              <a:rPr lang="en-US" dirty="0"/>
              <a:t>)</a:t>
            </a:r>
          </a:p>
          <a:p>
            <a:r>
              <a:rPr lang="en-US" dirty="0"/>
              <a:t>Variables – noun </a:t>
            </a:r>
          </a:p>
          <a:p>
            <a:r>
              <a:rPr lang="en-US" dirty="0"/>
              <a:t>Booleans – should contain linking verb or an adjective (</a:t>
            </a:r>
            <a:r>
              <a:rPr lang="en-US" dirty="0" err="1"/>
              <a:t>is_time</a:t>
            </a:r>
            <a:r>
              <a:rPr lang="en-US" dirty="0"/>
              <a:t>, crunchy)</a:t>
            </a:r>
          </a:p>
          <a:p>
            <a:r>
              <a:rPr lang="en-US" dirty="0"/>
              <a:t>Collections – Plural names (Regions, </a:t>
            </a:r>
            <a:r>
              <a:rPr lang="en-US" dirty="0" err="1"/>
              <a:t>Christmas_presents</a:t>
            </a:r>
            <a:r>
              <a:rPr lang="en-US" dirty="0"/>
              <a:t>)</a:t>
            </a:r>
          </a:p>
          <a:p>
            <a:r>
              <a:rPr lang="en-US" dirty="0"/>
              <a:t>Functions – verbs (unwrap, </a:t>
            </a:r>
            <a:r>
              <a:rPr lang="en-US" dirty="0" err="1"/>
              <a:t>run_model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5899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0120-32D7-2BD8-C1E0-843CDDA1C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7EFA4-5204-A562-29A3-F16FE96EF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Specifies formatting, standards, etc.</a:t>
            </a:r>
          </a:p>
          <a:p>
            <a:r>
              <a:rPr lang="en-US" dirty="0">
                <a:hlinkClick r:id="rId2"/>
              </a:rPr>
              <a:t>http://adv-r.had.co.nz/Style.html</a:t>
            </a:r>
            <a:r>
              <a:rPr lang="en-US" dirty="0"/>
              <a:t> </a:t>
            </a:r>
          </a:p>
          <a:p>
            <a:r>
              <a:rPr lang="en-US" dirty="0"/>
              <a:t>Set one for yourself and your colleagues!</a:t>
            </a:r>
          </a:p>
        </p:txBody>
      </p:sp>
    </p:spTree>
    <p:extLst>
      <p:ext uri="{BB962C8B-B14F-4D97-AF65-F5344CB8AC3E}">
        <p14:creationId xmlns:p14="http://schemas.microsoft.com/office/powerpoint/2010/main" val="991524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8978-EBC5-AC41-0B26-8928E653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Controlled vocabularies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C38E-560F-7E32-DA68-C1522065D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Words that have a particular meaning in a context that you want EVERYONE to use the same</a:t>
            </a:r>
          </a:p>
          <a:p>
            <a:r>
              <a:rPr lang="en-US" dirty="0"/>
              <a:t>R has some things built in (e.g. TRUE/FALSE)</a:t>
            </a:r>
          </a:p>
          <a:p>
            <a:r>
              <a:rPr lang="en-US" dirty="0"/>
              <a:t>You can set one up for your group!</a:t>
            </a:r>
          </a:p>
        </p:txBody>
      </p:sp>
    </p:spTree>
    <p:extLst>
      <p:ext uri="{BB962C8B-B14F-4D97-AF65-F5344CB8AC3E}">
        <p14:creationId xmlns:p14="http://schemas.microsoft.com/office/powerpoint/2010/main" val="2829114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1B78-2CD0-29B5-5B6E-78CFF7FA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79DD6-F316-8A10-213A-1D8FBE4FE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costs to having a bad name hang around</a:t>
            </a:r>
          </a:p>
          <a:p>
            <a:r>
              <a:rPr lang="en-US" dirty="0"/>
              <a:t>But changing a name is a lot of work</a:t>
            </a:r>
          </a:p>
          <a:p>
            <a:r>
              <a:rPr lang="en-US" dirty="0"/>
              <a:t>Act accordingly</a:t>
            </a:r>
          </a:p>
        </p:txBody>
      </p:sp>
    </p:spTree>
    <p:extLst>
      <p:ext uri="{BB962C8B-B14F-4D97-AF65-F5344CB8AC3E}">
        <p14:creationId xmlns:p14="http://schemas.microsoft.com/office/powerpoint/2010/main" val="4015172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7598B-C4BF-4002-9FE9-EADC7F61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your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F54AA-332B-2D8B-CA4F-D1A92A6A6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Practice!</a:t>
            </a:r>
          </a:p>
          <a:p>
            <a:r>
              <a:rPr lang="en-US" dirty="0"/>
              <a:t>Think through your code – how would you name things differently?</a:t>
            </a:r>
          </a:p>
        </p:txBody>
      </p:sp>
    </p:spTree>
    <p:extLst>
      <p:ext uri="{BB962C8B-B14F-4D97-AF65-F5344CB8AC3E}">
        <p14:creationId xmlns:p14="http://schemas.microsoft.com/office/powerpoint/2010/main" val="312488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CDEBB-DF37-E629-E24D-E3ADBB20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882F7-CCBA-3481-17C6-8E894D56E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Understandable code</a:t>
            </a:r>
          </a:p>
          <a:p>
            <a:r>
              <a:rPr lang="en-US" dirty="0"/>
              <a:t>Increased efficiency</a:t>
            </a:r>
          </a:p>
          <a:p>
            <a:r>
              <a:rPr lang="en-US" dirty="0"/>
              <a:t>Happiness</a:t>
            </a:r>
          </a:p>
        </p:txBody>
      </p:sp>
    </p:spTree>
    <p:extLst>
      <p:ext uri="{BB962C8B-B14F-4D97-AF65-F5344CB8AC3E}">
        <p14:creationId xmlns:p14="http://schemas.microsoft.com/office/powerpoint/2010/main" val="210110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B7195-CA28-788E-0A73-1EEB519F6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19B48-06CF-CFCD-3B8F-AEAA0FAC0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Dynamic, changing requirements</a:t>
            </a:r>
          </a:p>
          <a:p>
            <a:r>
              <a:rPr lang="en-US" dirty="0"/>
              <a:t>Poor tools, standards, best practices</a:t>
            </a:r>
          </a:p>
          <a:p>
            <a:r>
              <a:rPr lang="en-US" dirty="0"/>
              <a:t>Up-front cost, longer-term value</a:t>
            </a:r>
          </a:p>
        </p:txBody>
      </p:sp>
    </p:spTree>
    <p:extLst>
      <p:ext uri="{BB962C8B-B14F-4D97-AF65-F5344CB8AC3E}">
        <p14:creationId xmlns:p14="http://schemas.microsoft.com/office/powerpoint/2010/main" val="140513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06AF1-62F9-2F4B-8C22-A475987D8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Principles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F862718-20CD-DF08-3687-61B8ACA8B4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4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B65C-C499-3CFD-39FC-A3B80E67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58F6B-0B89-74E6-1E61-EAA9F6F3E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the reader understand the concept it represents</a:t>
            </a:r>
          </a:p>
          <a:p>
            <a:r>
              <a:rPr lang="en-US" dirty="0"/>
              <a:t>Use words in the dictionary/domains</a:t>
            </a:r>
          </a:p>
          <a:p>
            <a:r>
              <a:rPr lang="en-US" dirty="0"/>
              <a:t>Use correct plurals and parts of speech</a:t>
            </a:r>
          </a:p>
          <a:p>
            <a:r>
              <a:rPr lang="en-US" dirty="0"/>
              <a:t>Include units in measurements</a:t>
            </a:r>
          </a:p>
          <a:p>
            <a:r>
              <a:rPr lang="en-US" dirty="0"/>
              <a:t>Avoid single-letter names</a:t>
            </a:r>
          </a:p>
          <a:p>
            <a:r>
              <a:rPr lang="en-US" dirty="0"/>
              <a:t>Avoid abbreviations</a:t>
            </a:r>
          </a:p>
          <a:p>
            <a:r>
              <a:rPr lang="en-US" dirty="0"/>
              <a:t>Avoid cleverness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134C39-442D-4B0D-54E0-7DBC5D6A2EBD}"/>
              </a:ext>
            </a:extLst>
          </p:cNvPr>
          <p:cNvSpPr txBox="1"/>
          <p:nvPr/>
        </p:nvSpPr>
        <p:spPr>
          <a:xfrm>
            <a:off x="7534656" y="4453128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Organization </a:t>
            </a:r>
          </a:p>
          <a:p>
            <a:r>
              <a:rPr lang="en-US" dirty="0"/>
              <a:t>Org</a:t>
            </a:r>
          </a:p>
          <a:p>
            <a:endParaRPr lang="en-US" dirty="0"/>
          </a:p>
          <a:p>
            <a:r>
              <a:rPr lang="en-US" dirty="0" err="1"/>
              <a:t>Remove_bullets</a:t>
            </a:r>
            <a:endParaRPr lang="en-US" dirty="0"/>
          </a:p>
          <a:p>
            <a:r>
              <a:rPr lang="en-US" dirty="0" err="1"/>
              <a:t>kevlar</a:t>
            </a:r>
            <a:endParaRPr lang="en-US" dirty="0"/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F92AE17-CA30-B79A-2620-C400F6D1A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73524" y="4453128"/>
            <a:ext cx="322263" cy="322263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756F677A-E663-B051-032A-A5A3C0845F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2225" y="5307421"/>
            <a:ext cx="322263" cy="322263"/>
          </a:xfrm>
          <a:prstGeom prst="rect">
            <a:avLst/>
          </a:prstGeom>
        </p:spPr>
      </p:pic>
      <p:pic>
        <p:nvPicPr>
          <p:cNvPr id="9" name="Graphic 8" descr="No sign with solid fill">
            <a:extLst>
              <a:ext uri="{FF2B5EF4-FFF2-40B4-BE49-F238E27FC236}">
                <a16:creationId xmlns:a16="http://schemas.microsoft.com/office/drawing/2014/main" id="{86D9EA10-D8D4-E8A8-EAF4-0A005F1FF5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20065" y="4735862"/>
            <a:ext cx="348932" cy="348932"/>
          </a:xfrm>
          <a:prstGeom prst="rect">
            <a:avLst/>
          </a:prstGeom>
        </p:spPr>
      </p:pic>
      <p:pic>
        <p:nvPicPr>
          <p:cNvPr id="10" name="Graphic 9" descr="No sign with solid fill">
            <a:extLst>
              <a:ext uri="{FF2B5EF4-FFF2-40B4-BE49-F238E27FC236}">
                <a16:creationId xmlns:a16="http://schemas.microsoft.com/office/drawing/2014/main" id="{B02BA0FD-2ECC-0305-868A-D88C648A22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96176" y="5581524"/>
            <a:ext cx="348932" cy="34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5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EDCFF-1F1C-42C0-5DFA-5577EE225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Conciseness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7379-5C04-C15C-A4F1-02620C7DD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use the necessary words to convey your concept</a:t>
            </a:r>
          </a:p>
          <a:p>
            <a:r>
              <a:rPr lang="en-US" dirty="0"/>
              <a:t>Use the appropriate level of abstraction</a:t>
            </a:r>
          </a:p>
          <a:p>
            <a:r>
              <a:rPr lang="en-US" dirty="0"/>
              <a:t>Omit metadata</a:t>
            </a:r>
          </a:p>
          <a:p>
            <a:r>
              <a:rPr lang="en-US" dirty="0"/>
              <a:t>Omit implementation details</a:t>
            </a:r>
          </a:p>
          <a:p>
            <a:r>
              <a:rPr lang="en-US" dirty="0"/>
              <a:t>Omit unnecessary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086001-FB0B-58A9-8E9A-047CA296B85D}"/>
              </a:ext>
            </a:extLst>
          </p:cNvPr>
          <p:cNvSpPr txBox="1"/>
          <p:nvPr/>
        </p:nvSpPr>
        <p:spPr>
          <a:xfrm>
            <a:off x="7534656" y="4453128"/>
            <a:ext cx="33175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IEP_surveys</a:t>
            </a:r>
            <a:endParaRPr lang="en-US" dirty="0"/>
          </a:p>
          <a:p>
            <a:r>
              <a:rPr lang="en-US" dirty="0" err="1"/>
              <a:t>IEP_surveys_dataframe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IEP_surveys</a:t>
            </a:r>
            <a:endParaRPr lang="en-US" dirty="0"/>
          </a:p>
          <a:p>
            <a:r>
              <a:rPr lang="en-US" dirty="0"/>
              <a:t>FMWT_and_STN_and_20mm</a:t>
            </a:r>
          </a:p>
        </p:txBody>
      </p:sp>
      <p:pic>
        <p:nvPicPr>
          <p:cNvPr id="5" name="Graphic 4" descr="Checkmark with solid fill">
            <a:extLst>
              <a:ext uri="{FF2B5EF4-FFF2-40B4-BE49-F238E27FC236}">
                <a16:creationId xmlns:a16="http://schemas.microsoft.com/office/drawing/2014/main" id="{85DC7804-1091-123F-F069-AB662B124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73524" y="4453128"/>
            <a:ext cx="322263" cy="322263"/>
          </a:xfrm>
          <a:prstGeom prst="rect">
            <a:avLst/>
          </a:prstGeom>
        </p:spPr>
      </p:pic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8477E1A7-4F95-A67F-6C11-ED3BDE8C1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2225" y="5307421"/>
            <a:ext cx="322263" cy="322263"/>
          </a:xfrm>
          <a:prstGeom prst="rect">
            <a:avLst/>
          </a:prstGeom>
        </p:spPr>
      </p:pic>
      <p:pic>
        <p:nvPicPr>
          <p:cNvPr id="7" name="Graphic 6" descr="No sign with solid fill">
            <a:extLst>
              <a:ext uri="{FF2B5EF4-FFF2-40B4-BE49-F238E27FC236}">
                <a16:creationId xmlns:a16="http://schemas.microsoft.com/office/drawing/2014/main" id="{12DC3A3D-CD7A-2069-74CD-BA3CE5FA1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20065" y="4735862"/>
            <a:ext cx="348932" cy="348932"/>
          </a:xfrm>
          <a:prstGeom prst="rect">
            <a:avLst/>
          </a:prstGeom>
        </p:spPr>
      </p:pic>
      <p:pic>
        <p:nvPicPr>
          <p:cNvPr id="8" name="Graphic 7" descr="No sign with solid fill">
            <a:extLst>
              <a:ext uri="{FF2B5EF4-FFF2-40B4-BE49-F238E27FC236}">
                <a16:creationId xmlns:a16="http://schemas.microsoft.com/office/drawing/2014/main" id="{13561114-29AD-2245-06E4-BD140DF92B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96176" y="5581524"/>
            <a:ext cx="348932" cy="34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04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D6206-C3E0-9800-785E-3F36778D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28F30-5BDE-1DB1-EEA2-B31A1B83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04244" cy="4351338"/>
          </a:xfrm>
        </p:spPr>
        <p:txBody>
          <a:bodyPr/>
          <a:lstStyle/>
          <a:p>
            <a:r>
              <a:rPr lang="en-US" dirty="0"/>
              <a:t>Names should be formatted and used uniformly</a:t>
            </a:r>
          </a:p>
          <a:p>
            <a:r>
              <a:rPr lang="en-US" dirty="0"/>
              <a:t>Obey popular naming conventions</a:t>
            </a:r>
          </a:p>
          <a:p>
            <a:r>
              <a:rPr lang="en-US" dirty="0"/>
              <a:t>Avoid synonyms</a:t>
            </a:r>
          </a:p>
          <a:p>
            <a:r>
              <a:rPr lang="en-US" dirty="0"/>
              <a:t>Use similar names for similar concepts</a:t>
            </a:r>
          </a:p>
          <a:p>
            <a:r>
              <a:rPr lang="en-US" dirty="0"/>
              <a:t>Use similar formats for similar names and concepts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50DD72-B195-C94F-EB57-D91C0137DCFE}"/>
              </a:ext>
            </a:extLst>
          </p:cNvPr>
          <p:cNvSpPr txBox="1"/>
          <p:nvPr/>
        </p:nvSpPr>
        <p:spPr>
          <a:xfrm>
            <a:off x="7816368" y="922600"/>
            <a:ext cx="3317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Remove_species</a:t>
            </a:r>
            <a:endParaRPr lang="en-US" dirty="0"/>
          </a:p>
          <a:p>
            <a:r>
              <a:rPr lang="en-US" dirty="0" err="1"/>
              <a:t>Remove_genus</a:t>
            </a:r>
            <a:endParaRPr lang="en-US" dirty="0"/>
          </a:p>
          <a:p>
            <a:r>
              <a:rPr lang="en-US" dirty="0" err="1"/>
              <a:t>Remove_family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Remove_species</a:t>
            </a:r>
            <a:endParaRPr lang="en-US" dirty="0"/>
          </a:p>
          <a:p>
            <a:r>
              <a:rPr lang="en-US" dirty="0" err="1"/>
              <a:t>Delete_genus</a:t>
            </a:r>
            <a:endParaRPr lang="en-US" dirty="0"/>
          </a:p>
          <a:p>
            <a:r>
              <a:rPr lang="en-US" dirty="0" err="1"/>
              <a:t>Getridof_family</a:t>
            </a:r>
            <a:endParaRPr lang="en-US" dirty="0"/>
          </a:p>
        </p:txBody>
      </p:sp>
      <p:pic>
        <p:nvPicPr>
          <p:cNvPr id="5" name="Graphic 4" descr="Checkmark with solid fill">
            <a:extLst>
              <a:ext uri="{FF2B5EF4-FFF2-40B4-BE49-F238E27FC236}">
                <a16:creationId xmlns:a16="http://schemas.microsoft.com/office/drawing/2014/main" id="{E30B1A01-69F2-1717-0003-E4AF1A4C9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5499" y="963050"/>
            <a:ext cx="322263" cy="322263"/>
          </a:xfrm>
          <a:prstGeom prst="rect">
            <a:avLst/>
          </a:prstGeom>
        </p:spPr>
      </p:pic>
      <p:pic>
        <p:nvPicPr>
          <p:cNvPr id="8" name="Graphic 7" descr="No sign with solid fill">
            <a:extLst>
              <a:ext uri="{FF2B5EF4-FFF2-40B4-BE49-F238E27FC236}">
                <a16:creationId xmlns:a16="http://schemas.microsoft.com/office/drawing/2014/main" id="{3F34A80A-1800-5DDB-1B7A-06D6C7B5DF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16468" y="2127692"/>
            <a:ext cx="348932" cy="3489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E49228-9CD2-1D06-3E5A-271EBC7826E9}"/>
              </a:ext>
            </a:extLst>
          </p:cNvPr>
          <p:cNvSpPr txBox="1"/>
          <p:nvPr/>
        </p:nvSpPr>
        <p:spPr>
          <a:xfrm>
            <a:off x="7887762" y="3701963"/>
            <a:ext cx="33175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Variable_1</a:t>
            </a:r>
          </a:p>
          <a:p>
            <a:r>
              <a:rPr lang="en-US" dirty="0"/>
              <a:t>Variable_2</a:t>
            </a:r>
          </a:p>
          <a:p>
            <a:r>
              <a:rPr lang="en-US" dirty="0"/>
              <a:t>Variable_3</a:t>
            </a:r>
          </a:p>
          <a:p>
            <a:endParaRPr lang="en-US" dirty="0"/>
          </a:p>
          <a:p>
            <a:r>
              <a:rPr lang="en-US" dirty="0"/>
              <a:t>variable_1</a:t>
            </a:r>
          </a:p>
          <a:p>
            <a:r>
              <a:rPr lang="en-US" dirty="0"/>
              <a:t>Variable.2</a:t>
            </a:r>
          </a:p>
          <a:p>
            <a:r>
              <a:rPr lang="en-US" dirty="0"/>
              <a:t>variable3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42F35D2D-6CAC-0900-BA40-FEF6C8C31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5236" y="3742944"/>
            <a:ext cx="322263" cy="322263"/>
          </a:xfrm>
          <a:prstGeom prst="rect">
            <a:avLst/>
          </a:prstGeom>
        </p:spPr>
      </p:pic>
      <p:pic>
        <p:nvPicPr>
          <p:cNvPr id="11" name="Graphic 10" descr="No sign with solid fill">
            <a:extLst>
              <a:ext uri="{FF2B5EF4-FFF2-40B4-BE49-F238E27FC236}">
                <a16:creationId xmlns:a16="http://schemas.microsoft.com/office/drawing/2014/main" id="{BDAF2265-1BE3-986A-9163-D9EF36D070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52164" y="4854226"/>
            <a:ext cx="348932" cy="34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6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FA535-CBCC-3D42-372D-94EA56BA7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Distinguishability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BF9D1-9A89-B3A8-D5BA-4B5FBF914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77862" cy="4351338"/>
          </a:xfrm>
        </p:spPr>
        <p:txBody>
          <a:bodyPr/>
          <a:lstStyle/>
          <a:p>
            <a:r>
              <a:rPr lang="en-US" dirty="0"/>
              <a:t>Make sure you can tell the difference between your names</a:t>
            </a:r>
          </a:p>
          <a:p>
            <a:r>
              <a:rPr lang="en-US" dirty="0"/>
              <a:t>Avoid names that are too similar</a:t>
            </a:r>
          </a:p>
          <a:p>
            <a:r>
              <a:rPr lang="en-US" dirty="0"/>
              <a:t>Avoid names with multiple meanings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6A9A2D-7928-F53A-B8FD-CD6ABED5F082}"/>
              </a:ext>
            </a:extLst>
          </p:cNvPr>
          <p:cNvSpPr txBox="1"/>
          <p:nvPr/>
        </p:nvSpPr>
        <p:spPr>
          <a:xfrm>
            <a:off x="7816368" y="922600"/>
            <a:ext cx="3317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College_Course</a:t>
            </a:r>
            <a:endParaRPr lang="en-US" dirty="0"/>
          </a:p>
          <a:p>
            <a:r>
              <a:rPr lang="en-US" dirty="0" err="1"/>
              <a:t>SocioEconomic_Level</a:t>
            </a:r>
            <a:endParaRPr lang="en-US" dirty="0"/>
          </a:p>
          <a:p>
            <a:r>
              <a:rPr lang="en-US" dirty="0" err="1"/>
              <a:t>Data_Type</a:t>
            </a:r>
            <a:endParaRPr lang="en-US" dirty="0"/>
          </a:p>
          <a:p>
            <a:endParaRPr lang="en-US" dirty="0"/>
          </a:p>
          <a:p>
            <a:r>
              <a:rPr lang="en-US" dirty="0"/>
              <a:t>Class1</a:t>
            </a:r>
          </a:p>
          <a:p>
            <a:r>
              <a:rPr lang="en-US" dirty="0"/>
              <a:t>Class2</a:t>
            </a:r>
          </a:p>
          <a:p>
            <a:r>
              <a:rPr lang="en-US" dirty="0"/>
              <a:t>Class3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9FDA63-3369-2FA8-98B4-C8A6D212C57D}"/>
              </a:ext>
            </a:extLst>
          </p:cNvPr>
          <p:cNvSpPr txBox="1"/>
          <p:nvPr/>
        </p:nvSpPr>
        <p:spPr>
          <a:xfrm>
            <a:off x="7932192" y="3626176"/>
            <a:ext cx="3317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DataType</a:t>
            </a:r>
            <a:endParaRPr lang="en-US" dirty="0"/>
          </a:p>
          <a:p>
            <a:r>
              <a:rPr lang="en-US" dirty="0" err="1"/>
              <a:t>DataClass</a:t>
            </a:r>
            <a:endParaRPr lang="en-US" dirty="0"/>
          </a:p>
          <a:p>
            <a:r>
              <a:rPr lang="en-US" dirty="0" err="1"/>
              <a:t>DataFrame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DataType</a:t>
            </a:r>
            <a:endParaRPr lang="en-US" dirty="0"/>
          </a:p>
          <a:p>
            <a:r>
              <a:rPr lang="en-US" dirty="0"/>
              <a:t>datatype</a:t>
            </a:r>
          </a:p>
          <a:p>
            <a:r>
              <a:rPr lang="en-US" dirty="0" err="1"/>
              <a:t>dataTypes</a:t>
            </a:r>
            <a:endParaRPr lang="en-US" dirty="0"/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F4A6F004-98D6-0848-C03A-E2C661C41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5499" y="963050"/>
            <a:ext cx="322263" cy="322263"/>
          </a:xfrm>
          <a:prstGeom prst="rect">
            <a:avLst/>
          </a:prstGeom>
        </p:spPr>
      </p:pic>
      <p:pic>
        <p:nvPicPr>
          <p:cNvPr id="7" name="Graphic 6" descr="No sign with solid fill">
            <a:extLst>
              <a:ext uri="{FF2B5EF4-FFF2-40B4-BE49-F238E27FC236}">
                <a16:creationId xmlns:a16="http://schemas.microsoft.com/office/drawing/2014/main" id="{60CB7F29-BAB5-C376-7CEE-7EF9C7E03D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16468" y="2127692"/>
            <a:ext cx="348932" cy="348932"/>
          </a:xfrm>
          <a:prstGeom prst="rect">
            <a:avLst/>
          </a:prstGeom>
        </p:spPr>
      </p:pic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5C5E7351-8850-CE7C-4586-43EFDC2BC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0933" y="3651002"/>
            <a:ext cx="322263" cy="322263"/>
          </a:xfrm>
          <a:prstGeom prst="rect">
            <a:avLst/>
          </a:prstGeom>
        </p:spPr>
      </p:pic>
      <p:pic>
        <p:nvPicPr>
          <p:cNvPr id="9" name="Graphic 8" descr="No sign with solid fill">
            <a:extLst>
              <a:ext uri="{FF2B5EF4-FFF2-40B4-BE49-F238E27FC236}">
                <a16:creationId xmlns:a16="http://schemas.microsoft.com/office/drawing/2014/main" id="{091CD075-63BE-B988-5415-E43B5F2625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41902" y="4815644"/>
            <a:ext cx="348932" cy="34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28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56C14-5EA7-613E-AFE8-899E9966C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9B719B0-4214-4223-B057-356224ED83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2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435</Words>
  <Application>Microsoft Office PowerPoint</Application>
  <PresentationFormat>Widescreen</PresentationFormat>
  <Paragraphs>101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Naming things</vt:lpstr>
      <vt:lpstr>Why is it important?</vt:lpstr>
      <vt:lpstr>Why is it hard?</vt:lpstr>
      <vt:lpstr>Principles</vt:lpstr>
      <vt:lpstr>Understandability</vt:lpstr>
      <vt:lpstr>Conciseness</vt:lpstr>
      <vt:lpstr>Consistency</vt:lpstr>
      <vt:lpstr>Distinguishability</vt:lpstr>
      <vt:lpstr>Application</vt:lpstr>
      <vt:lpstr>Tradeoffs</vt:lpstr>
      <vt:lpstr>Identifier types</vt:lpstr>
      <vt:lpstr>Style Guides</vt:lpstr>
      <vt:lpstr>Controlled vocabularies</vt:lpstr>
      <vt:lpstr>Renaming</vt:lpstr>
      <vt:lpstr>Improving your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Hartman, Rosemary@DWR (she/her)</dc:creator>
  <cp:lastModifiedBy>Hartman, Rosemary@DWR (she/her)</cp:lastModifiedBy>
  <cp:revision>1</cp:revision>
  <dcterms:created xsi:type="dcterms:W3CDTF">2024-12-09T20:55:19Z</dcterms:created>
  <dcterms:modified xsi:type="dcterms:W3CDTF">2024-12-10T23:08:58Z</dcterms:modified>
</cp:coreProperties>
</file>