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312" r:id="rId2"/>
    <p:sldId id="525" r:id="rId3"/>
    <p:sldId id="657" r:id="rId4"/>
    <p:sldId id="413" r:id="rId5"/>
    <p:sldId id="658" r:id="rId6"/>
    <p:sldId id="666" r:id="rId7"/>
    <p:sldId id="561" r:id="rId8"/>
    <p:sldId id="563" r:id="rId9"/>
    <p:sldId id="659" r:id="rId10"/>
    <p:sldId id="6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00"/>
    <a:srgbClr val="885A2C"/>
    <a:srgbClr val="E97B01"/>
    <a:srgbClr val="FF9900"/>
    <a:srgbClr val="005A9E"/>
    <a:srgbClr val="6600CC"/>
    <a:srgbClr val="9933FF"/>
    <a:srgbClr val="00FFFF"/>
    <a:srgbClr val="6E4924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55" autoAdjust="0"/>
    <p:restoredTop sz="91898" autoAdjust="0"/>
  </p:normalViewPr>
  <p:slideViewPr>
    <p:cSldViewPr>
      <p:cViewPr varScale="1">
        <p:scale>
          <a:sx n="87" d="100"/>
          <a:sy n="87" d="100"/>
        </p:scale>
        <p:origin x="102" y="348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4078F-BC7D-4194-94AB-EF313081D6BD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0CF7-A4D1-40F7-BD52-EEC9FDD97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9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0CF7-A4D1-40F7-BD52-EEC9FDD97D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80CF7-A4D1-40F7-BD52-EEC9FDD97D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6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DE7D-F26A-42D4-A94B-BCE5D1D7774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B13-9D4E-4383-8F93-6355DD6B2B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072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DE7D-F26A-42D4-A94B-BCE5D1D7774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B13-9D4E-4383-8F93-6355DD6B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2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DE7D-F26A-42D4-A94B-BCE5D1D7774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B13-9D4E-4383-8F93-6355DD6B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80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DE7D-F26A-42D4-A94B-BCE5D1D7774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B13-9D4E-4383-8F93-6355DD6B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6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DE7D-F26A-42D4-A94B-BCE5D1D7774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B13-9D4E-4383-8F93-6355DD6B2B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56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DE7D-F26A-42D4-A94B-BCE5D1D7774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B13-9D4E-4383-8F93-6355DD6B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DE7D-F26A-42D4-A94B-BCE5D1D7774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B13-9D4E-4383-8F93-6355DD6B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7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DE7D-F26A-42D4-A94B-BCE5D1D7774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B13-9D4E-4383-8F93-6355DD6B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DE7D-F26A-42D4-A94B-BCE5D1D7774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B13-9D4E-4383-8F93-6355DD6B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86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BADE7D-F26A-42D4-A94B-BCE5D1D7774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13EB13-9D4E-4383-8F93-6355DD6B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78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DE7D-F26A-42D4-A94B-BCE5D1D7774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B13-9D4E-4383-8F93-6355DD6B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7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BADE7D-F26A-42D4-A94B-BCE5D1D7774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D13EB13-9D4E-4383-8F93-6355DD6B2BF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96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01" name="Text Box 33"/>
          <p:cNvSpPr txBox="1">
            <a:spLocks noChangeArrowheads="1"/>
          </p:cNvSpPr>
          <p:nvPr/>
        </p:nvSpPr>
        <p:spPr bwMode="auto">
          <a:xfrm>
            <a:off x="6019800" y="5559970"/>
            <a:ext cx="5638800" cy="55924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6348" tIns="43173" rIns="86348" bIns="43173">
            <a:spAutoFit/>
          </a:bodyPr>
          <a:lstStyle>
            <a:lvl1pPr algn="l" defTabSz="963613">
              <a:defRPr>
                <a:solidFill>
                  <a:schemeClr val="tx1"/>
                </a:solidFill>
                <a:latin typeface="Arial" charset="0"/>
              </a:defRPr>
            </a:lvl1pPr>
            <a:lvl2pPr marL="482600" algn="l" defTabSz="963613">
              <a:defRPr>
                <a:solidFill>
                  <a:schemeClr val="tx1"/>
                </a:solidFill>
                <a:latin typeface="Arial" charset="0"/>
              </a:defRPr>
            </a:lvl2pPr>
            <a:lvl3pPr marL="963613" algn="l" defTabSz="963613">
              <a:defRPr>
                <a:solidFill>
                  <a:schemeClr val="tx1"/>
                </a:solidFill>
                <a:latin typeface="Arial" charset="0"/>
              </a:defRPr>
            </a:lvl3pPr>
            <a:lvl4pPr marL="1446213" algn="l" defTabSz="963613">
              <a:defRPr>
                <a:solidFill>
                  <a:schemeClr val="tx1"/>
                </a:solidFill>
                <a:latin typeface="Arial" charset="0"/>
              </a:defRPr>
            </a:lvl4pPr>
            <a:lvl5pPr marL="1927225" algn="l" defTabSz="963613">
              <a:defRPr>
                <a:solidFill>
                  <a:schemeClr val="tx1"/>
                </a:solidFill>
                <a:latin typeface="Arial" charset="0"/>
              </a:defRPr>
            </a:lvl5pPr>
            <a:lvl6pPr marL="2384425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1625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8825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6025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ts val="3500"/>
              </a:lnSpc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Shruti Khanna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1200" y="4409182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3200" b="1" dirty="0">
                <a:solidFill>
                  <a:srgbClr val="7BC85C"/>
                </a:solidFill>
                <a:cs typeface="Arial" panose="020B0604020202020204" pitchFamily="34" charset="0"/>
              </a:rPr>
              <a:t>February 2026</a:t>
            </a:r>
          </a:p>
          <a:p>
            <a:pPr algn="r"/>
            <a:r>
              <a:rPr lang="en-US" sz="3200" b="1" dirty="0">
                <a:solidFill>
                  <a:srgbClr val="7BC85C"/>
                </a:solidFill>
                <a:cs typeface="Arial" panose="020B0604020202020204" pitchFamily="34" charset="0"/>
              </a:rPr>
              <a:t>Data Science Meeting</a:t>
            </a:r>
          </a:p>
        </p:txBody>
      </p:sp>
      <p:sp>
        <p:nvSpPr>
          <p:cNvPr id="519199" name="Text Box 31"/>
          <p:cNvSpPr txBox="1">
            <a:spLocks noChangeArrowheads="1"/>
          </p:cNvSpPr>
          <p:nvPr/>
        </p:nvSpPr>
        <p:spPr bwMode="auto">
          <a:xfrm>
            <a:off x="609599" y="319344"/>
            <a:ext cx="10515601" cy="174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348" tIns="43173" rIns="86348" bIns="43173">
            <a:spAutoFit/>
          </a:bodyPr>
          <a:lstStyle>
            <a:lvl1pPr algn="l" defTabSz="963613">
              <a:defRPr>
                <a:solidFill>
                  <a:schemeClr val="tx1"/>
                </a:solidFill>
                <a:latin typeface="Arial" charset="0"/>
              </a:defRPr>
            </a:lvl1pPr>
            <a:lvl2pPr marL="482600" algn="l" defTabSz="963613">
              <a:defRPr>
                <a:solidFill>
                  <a:schemeClr val="tx1"/>
                </a:solidFill>
                <a:latin typeface="Arial" charset="0"/>
              </a:defRPr>
            </a:lvl2pPr>
            <a:lvl3pPr marL="963613" algn="l" defTabSz="963613">
              <a:defRPr>
                <a:solidFill>
                  <a:schemeClr val="tx1"/>
                </a:solidFill>
                <a:latin typeface="Arial" charset="0"/>
              </a:defRPr>
            </a:lvl3pPr>
            <a:lvl4pPr marL="1446213" algn="l" defTabSz="963613">
              <a:defRPr>
                <a:solidFill>
                  <a:schemeClr val="tx1"/>
                </a:solidFill>
                <a:latin typeface="Arial" charset="0"/>
              </a:defRPr>
            </a:lvl4pPr>
            <a:lvl5pPr marL="1927225" algn="l" defTabSz="963613">
              <a:defRPr>
                <a:solidFill>
                  <a:schemeClr val="tx1"/>
                </a:solidFill>
                <a:latin typeface="Arial" charset="0"/>
              </a:defRPr>
            </a:lvl5pPr>
            <a:lvl6pPr marL="2384425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1625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8825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6025" defTabSz="963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975" lvl="3"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Raster image lingo &amp; the Terra &amp;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LandscapeMetrics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 package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BDFF009-9A49-B56F-EAC9-2A7D304A2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23021"/>
            <a:ext cx="2082013" cy="24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84C21D-7745-9AF0-0DEF-B38A985EB0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910" b="8543"/>
          <a:stretch>
            <a:fillRect/>
          </a:stretch>
        </p:blipFill>
        <p:spPr>
          <a:xfrm>
            <a:off x="152400" y="2590802"/>
            <a:ext cx="1530164" cy="33407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D29B74-CBF7-F9F2-2939-004ABDA8E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7910" b="8543"/>
          <a:stretch>
            <a:fillRect/>
          </a:stretch>
        </p:blipFill>
        <p:spPr>
          <a:xfrm>
            <a:off x="1981200" y="2590800"/>
            <a:ext cx="1515739" cy="33407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7DBC2A-8980-02E5-B702-784C4C1661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7910" b="8543"/>
          <a:stretch>
            <a:fillRect/>
          </a:stretch>
        </p:blipFill>
        <p:spPr>
          <a:xfrm>
            <a:off x="3746607" y="2590800"/>
            <a:ext cx="1495117" cy="3340742"/>
          </a:xfrm>
          <a:prstGeom prst="rect">
            <a:avLst/>
          </a:prstGeom>
        </p:spPr>
      </p:pic>
      <p:pic>
        <p:nvPicPr>
          <p:cNvPr id="1026" name="Picture 2" descr="Spatial Data Analysis • terra">
            <a:extLst>
              <a:ext uri="{FF2B5EF4-FFF2-40B4-BE49-F238E27FC236}">
                <a16:creationId xmlns:a16="http://schemas.microsoft.com/office/drawing/2014/main" id="{C0035DEA-08B4-F194-030A-3AC7FCBCB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1984263"/>
            <a:ext cx="2293937" cy="257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24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0DF25-17A7-882C-D489-85745583E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466" y="609600"/>
            <a:ext cx="9207014" cy="5715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C9769F-D656-050D-8123-7B4EE1723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73" t="5407" r="26663" b="9702"/>
          <a:stretch/>
        </p:blipFill>
        <p:spPr>
          <a:xfrm>
            <a:off x="228599" y="152400"/>
            <a:ext cx="1640315" cy="604326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3B323C-DAA0-B2A2-3132-98A0CFF51BB5}"/>
              </a:ext>
            </a:extLst>
          </p:cNvPr>
          <p:cNvCxnSpPr>
            <a:cxnSpLocks/>
          </p:cNvCxnSpPr>
          <p:nvPr/>
        </p:nvCxnSpPr>
        <p:spPr>
          <a:xfrm>
            <a:off x="304800" y="609600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9D6824-1737-A790-75B5-D52574A291DE}"/>
              </a:ext>
            </a:extLst>
          </p:cNvPr>
          <p:cNvCxnSpPr>
            <a:cxnSpLocks/>
          </p:cNvCxnSpPr>
          <p:nvPr/>
        </p:nvCxnSpPr>
        <p:spPr>
          <a:xfrm>
            <a:off x="304800" y="914400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8D5D61-682D-8022-4BFE-2DFD2D14278C}"/>
              </a:ext>
            </a:extLst>
          </p:cNvPr>
          <p:cNvCxnSpPr>
            <a:cxnSpLocks/>
          </p:cNvCxnSpPr>
          <p:nvPr/>
        </p:nvCxnSpPr>
        <p:spPr>
          <a:xfrm>
            <a:off x="304800" y="1219200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A5400D-B7C6-A6B5-4D4A-2F936B195AE6}"/>
              </a:ext>
            </a:extLst>
          </p:cNvPr>
          <p:cNvCxnSpPr>
            <a:cxnSpLocks/>
          </p:cNvCxnSpPr>
          <p:nvPr/>
        </p:nvCxnSpPr>
        <p:spPr>
          <a:xfrm>
            <a:off x="304800" y="1524000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BE0334-6BB9-FCAA-8AD8-C60ADB866BE9}"/>
              </a:ext>
            </a:extLst>
          </p:cNvPr>
          <p:cNvCxnSpPr>
            <a:cxnSpLocks/>
          </p:cNvCxnSpPr>
          <p:nvPr/>
        </p:nvCxnSpPr>
        <p:spPr>
          <a:xfrm>
            <a:off x="304800" y="1828800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D542ED-A8A2-F252-D611-65E356C7B273}"/>
              </a:ext>
            </a:extLst>
          </p:cNvPr>
          <p:cNvCxnSpPr>
            <a:cxnSpLocks/>
          </p:cNvCxnSpPr>
          <p:nvPr/>
        </p:nvCxnSpPr>
        <p:spPr>
          <a:xfrm>
            <a:off x="304800" y="2133600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F84F5E-CE63-7D88-8DAB-47A7BEF04E79}"/>
              </a:ext>
            </a:extLst>
          </p:cNvPr>
          <p:cNvCxnSpPr>
            <a:cxnSpLocks/>
          </p:cNvCxnSpPr>
          <p:nvPr/>
        </p:nvCxnSpPr>
        <p:spPr>
          <a:xfrm>
            <a:off x="304800" y="2438400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BCB5-20C8-5146-8A4F-06DB246FD633}"/>
              </a:ext>
            </a:extLst>
          </p:cNvPr>
          <p:cNvCxnSpPr>
            <a:cxnSpLocks/>
          </p:cNvCxnSpPr>
          <p:nvPr/>
        </p:nvCxnSpPr>
        <p:spPr>
          <a:xfrm>
            <a:off x="304800" y="2743200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CCCC17-CA96-D948-FDF5-FE3C2FE723D6}"/>
              </a:ext>
            </a:extLst>
          </p:cNvPr>
          <p:cNvCxnSpPr>
            <a:cxnSpLocks/>
          </p:cNvCxnSpPr>
          <p:nvPr/>
        </p:nvCxnSpPr>
        <p:spPr>
          <a:xfrm>
            <a:off x="304800" y="3048000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C288A8-CF07-EE40-1442-E95B997EBE3D}"/>
              </a:ext>
            </a:extLst>
          </p:cNvPr>
          <p:cNvCxnSpPr>
            <a:cxnSpLocks/>
          </p:cNvCxnSpPr>
          <p:nvPr/>
        </p:nvCxnSpPr>
        <p:spPr>
          <a:xfrm>
            <a:off x="304800" y="3352800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05F5-05DA-96E7-F15D-B8AF923F4DD7}"/>
              </a:ext>
            </a:extLst>
          </p:cNvPr>
          <p:cNvCxnSpPr>
            <a:cxnSpLocks/>
          </p:cNvCxnSpPr>
          <p:nvPr/>
        </p:nvCxnSpPr>
        <p:spPr>
          <a:xfrm>
            <a:off x="304800" y="3657600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CC2131-A147-A0F3-7C93-CD3E58CF42D0}"/>
              </a:ext>
            </a:extLst>
          </p:cNvPr>
          <p:cNvCxnSpPr>
            <a:cxnSpLocks/>
          </p:cNvCxnSpPr>
          <p:nvPr/>
        </p:nvCxnSpPr>
        <p:spPr>
          <a:xfrm>
            <a:off x="304800" y="3962400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71857C-BA1C-061F-4C72-E03E0C6C23A7}"/>
              </a:ext>
            </a:extLst>
          </p:cNvPr>
          <p:cNvCxnSpPr>
            <a:cxnSpLocks/>
          </p:cNvCxnSpPr>
          <p:nvPr/>
        </p:nvCxnSpPr>
        <p:spPr>
          <a:xfrm>
            <a:off x="304800" y="4267200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B751FF-D50B-AD01-8B14-D9AFB35BA831}"/>
              </a:ext>
            </a:extLst>
          </p:cNvPr>
          <p:cNvCxnSpPr>
            <a:cxnSpLocks/>
          </p:cNvCxnSpPr>
          <p:nvPr/>
        </p:nvCxnSpPr>
        <p:spPr>
          <a:xfrm>
            <a:off x="304800" y="4572000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E2B9EB-C34A-B6B8-3B81-5300E68092E0}"/>
              </a:ext>
            </a:extLst>
          </p:cNvPr>
          <p:cNvCxnSpPr>
            <a:cxnSpLocks/>
          </p:cNvCxnSpPr>
          <p:nvPr/>
        </p:nvCxnSpPr>
        <p:spPr>
          <a:xfrm>
            <a:off x="304800" y="4876800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695208-3BE6-5CB9-08C7-78E3B2C07CA7}"/>
              </a:ext>
            </a:extLst>
          </p:cNvPr>
          <p:cNvCxnSpPr>
            <a:cxnSpLocks/>
          </p:cNvCxnSpPr>
          <p:nvPr/>
        </p:nvCxnSpPr>
        <p:spPr>
          <a:xfrm>
            <a:off x="304800" y="5181600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03C3F8-1EAA-3DA7-9EA2-5239959365BE}"/>
              </a:ext>
            </a:extLst>
          </p:cNvPr>
          <p:cNvCxnSpPr>
            <a:cxnSpLocks/>
          </p:cNvCxnSpPr>
          <p:nvPr/>
        </p:nvCxnSpPr>
        <p:spPr>
          <a:xfrm>
            <a:off x="304800" y="5486400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04A0AC-EA81-6C3C-C2C3-B1CA8BE19061}"/>
              </a:ext>
            </a:extLst>
          </p:cNvPr>
          <p:cNvCxnSpPr>
            <a:cxnSpLocks/>
          </p:cNvCxnSpPr>
          <p:nvPr/>
        </p:nvCxnSpPr>
        <p:spPr>
          <a:xfrm>
            <a:off x="304800" y="5791200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C54EAC99-8800-C370-2843-65AF48E086B9}"/>
              </a:ext>
            </a:extLst>
          </p:cNvPr>
          <p:cNvSpPr txBox="1">
            <a:spLocks/>
          </p:cNvSpPr>
          <p:nvPr/>
        </p:nvSpPr>
        <p:spPr>
          <a:xfrm>
            <a:off x="5913121" y="198202"/>
            <a:ext cx="6050280" cy="22493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7200" dirty="0"/>
              <a:t>Lateral Connectivity</a:t>
            </a:r>
          </a:p>
        </p:txBody>
      </p:sp>
    </p:spTree>
    <p:extLst>
      <p:ext uri="{BB962C8B-B14F-4D97-AF65-F5344CB8AC3E}">
        <p14:creationId xmlns:p14="http://schemas.microsoft.com/office/powerpoint/2010/main" val="418721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tmospheric calibration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3486"/>
            <a:ext cx="6096000" cy="497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5181601"/>
            <a:ext cx="13523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Earth surface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D54589-427F-45BF-E90A-BA40B9C8C6E0}"/>
              </a:ext>
            </a:extLst>
          </p:cNvPr>
          <p:cNvGrpSpPr/>
          <p:nvPr/>
        </p:nvGrpSpPr>
        <p:grpSpPr>
          <a:xfrm>
            <a:off x="6172200" y="671461"/>
            <a:ext cx="6654800" cy="5089631"/>
            <a:chOff x="7391400" y="1401706"/>
            <a:chExt cx="4597400" cy="344498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F8FB961-153C-2834-0F6C-1E9375A808B0}"/>
                </a:ext>
              </a:extLst>
            </p:cNvPr>
            <p:cNvSpPr/>
            <p:nvPr/>
          </p:nvSpPr>
          <p:spPr>
            <a:xfrm>
              <a:off x="9418852" y="1401706"/>
              <a:ext cx="1111039" cy="1277056"/>
            </a:xfrm>
            <a:custGeom>
              <a:avLst/>
              <a:gdLst>
                <a:gd name="connsiteX0" fmla="*/ 0 w 1277055"/>
                <a:gd name="connsiteY0" fmla="*/ 555519 h 1111038"/>
                <a:gd name="connsiteX1" fmla="*/ 277760 w 1277055"/>
                <a:gd name="connsiteY1" fmla="*/ 0 h 1111038"/>
                <a:gd name="connsiteX2" fmla="*/ 999296 w 1277055"/>
                <a:gd name="connsiteY2" fmla="*/ 0 h 1111038"/>
                <a:gd name="connsiteX3" fmla="*/ 1277055 w 1277055"/>
                <a:gd name="connsiteY3" fmla="*/ 555519 h 1111038"/>
                <a:gd name="connsiteX4" fmla="*/ 999296 w 1277055"/>
                <a:gd name="connsiteY4" fmla="*/ 1111038 h 1111038"/>
                <a:gd name="connsiteX5" fmla="*/ 277760 w 1277055"/>
                <a:gd name="connsiteY5" fmla="*/ 1111038 h 1111038"/>
                <a:gd name="connsiteX6" fmla="*/ 0 w 1277055"/>
                <a:gd name="connsiteY6" fmla="*/ 555519 h 11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055" h="1111038">
                  <a:moveTo>
                    <a:pt x="638528" y="0"/>
                  </a:moveTo>
                  <a:lnTo>
                    <a:pt x="1277054" y="241651"/>
                  </a:lnTo>
                  <a:lnTo>
                    <a:pt x="1277054" y="869387"/>
                  </a:lnTo>
                  <a:lnTo>
                    <a:pt x="638528" y="1111038"/>
                  </a:lnTo>
                  <a:lnTo>
                    <a:pt x="1" y="869387"/>
                  </a:lnTo>
                  <a:lnTo>
                    <a:pt x="1" y="241651"/>
                  </a:lnTo>
                  <a:lnTo>
                    <a:pt x="638528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3147" tIns="279019" rIns="253148" bIns="279018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UAV images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87F796-A825-6B94-9AEB-87C71B40C250}"/>
                </a:ext>
              </a:extLst>
            </p:cNvPr>
            <p:cNvSpPr/>
            <p:nvPr/>
          </p:nvSpPr>
          <p:spPr>
            <a:xfrm>
              <a:off x="10563606" y="1657118"/>
              <a:ext cx="1425194" cy="766233"/>
            </a:xfrm>
            <a:custGeom>
              <a:avLst/>
              <a:gdLst>
                <a:gd name="connsiteX0" fmla="*/ 0 w 1425194"/>
                <a:gd name="connsiteY0" fmla="*/ 0 h 766233"/>
                <a:gd name="connsiteX1" fmla="*/ 1425194 w 1425194"/>
                <a:gd name="connsiteY1" fmla="*/ 0 h 766233"/>
                <a:gd name="connsiteX2" fmla="*/ 1425194 w 1425194"/>
                <a:gd name="connsiteY2" fmla="*/ 766233 h 766233"/>
                <a:gd name="connsiteX3" fmla="*/ 0 w 1425194"/>
                <a:gd name="connsiteY3" fmla="*/ 766233 h 766233"/>
                <a:gd name="connsiteX4" fmla="*/ 0 w 1425194"/>
                <a:gd name="connsiteY4" fmla="*/ 0 h 76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194" h="766233">
                  <a:moveTo>
                    <a:pt x="0" y="0"/>
                  </a:moveTo>
                  <a:lnTo>
                    <a:pt x="1425194" y="0"/>
                  </a:lnTo>
                  <a:lnTo>
                    <a:pt x="1425194" y="766233"/>
                  </a:lnTo>
                  <a:lnTo>
                    <a:pt x="0" y="766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500" kern="12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86412B9-8BC2-71B1-0661-EAC71F4B2BF5}"/>
                </a:ext>
              </a:extLst>
            </p:cNvPr>
            <p:cNvSpPr/>
            <p:nvPr/>
          </p:nvSpPr>
          <p:spPr>
            <a:xfrm>
              <a:off x="8218931" y="1401706"/>
              <a:ext cx="1111039" cy="1277056"/>
            </a:xfrm>
            <a:custGeom>
              <a:avLst/>
              <a:gdLst>
                <a:gd name="connsiteX0" fmla="*/ 0 w 1277055"/>
                <a:gd name="connsiteY0" fmla="*/ 555519 h 1111038"/>
                <a:gd name="connsiteX1" fmla="*/ 277760 w 1277055"/>
                <a:gd name="connsiteY1" fmla="*/ 0 h 1111038"/>
                <a:gd name="connsiteX2" fmla="*/ 999296 w 1277055"/>
                <a:gd name="connsiteY2" fmla="*/ 0 h 1111038"/>
                <a:gd name="connsiteX3" fmla="*/ 1277055 w 1277055"/>
                <a:gd name="connsiteY3" fmla="*/ 555519 h 1111038"/>
                <a:gd name="connsiteX4" fmla="*/ 999296 w 1277055"/>
                <a:gd name="connsiteY4" fmla="*/ 1111038 h 1111038"/>
                <a:gd name="connsiteX5" fmla="*/ 277760 w 1277055"/>
                <a:gd name="connsiteY5" fmla="*/ 1111038 h 1111038"/>
                <a:gd name="connsiteX6" fmla="*/ 0 w 1277055"/>
                <a:gd name="connsiteY6" fmla="*/ 555519 h 11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055" h="1111038">
                  <a:moveTo>
                    <a:pt x="638528" y="0"/>
                  </a:moveTo>
                  <a:lnTo>
                    <a:pt x="1277054" y="241651"/>
                  </a:lnTo>
                  <a:lnTo>
                    <a:pt x="1277054" y="869387"/>
                  </a:lnTo>
                  <a:lnTo>
                    <a:pt x="638528" y="1111038"/>
                  </a:lnTo>
                  <a:lnTo>
                    <a:pt x="1" y="869387"/>
                  </a:lnTo>
                  <a:lnTo>
                    <a:pt x="1" y="241651"/>
                  </a:lnTo>
                  <a:lnTo>
                    <a:pt x="638528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137" tIns="199009" rIns="173138" bIns="199008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Camera photo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B11FBD-2580-7C91-CF30-2C4609BCAE42}"/>
                </a:ext>
              </a:extLst>
            </p:cNvPr>
            <p:cNvSpPr/>
            <p:nvPr/>
          </p:nvSpPr>
          <p:spPr>
            <a:xfrm>
              <a:off x="8816593" y="2485671"/>
              <a:ext cx="1111039" cy="1277056"/>
            </a:xfrm>
            <a:custGeom>
              <a:avLst/>
              <a:gdLst>
                <a:gd name="connsiteX0" fmla="*/ 0 w 1277055"/>
                <a:gd name="connsiteY0" fmla="*/ 555519 h 1111038"/>
                <a:gd name="connsiteX1" fmla="*/ 277760 w 1277055"/>
                <a:gd name="connsiteY1" fmla="*/ 0 h 1111038"/>
                <a:gd name="connsiteX2" fmla="*/ 999296 w 1277055"/>
                <a:gd name="connsiteY2" fmla="*/ 0 h 1111038"/>
                <a:gd name="connsiteX3" fmla="*/ 1277055 w 1277055"/>
                <a:gd name="connsiteY3" fmla="*/ 555519 h 1111038"/>
                <a:gd name="connsiteX4" fmla="*/ 999296 w 1277055"/>
                <a:gd name="connsiteY4" fmla="*/ 1111038 h 1111038"/>
                <a:gd name="connsiteX5" fmla="*/ 277760 w 1277055"/>
                <a:gd name="connsiteY5" fmla="*/ 1111038 h 1111038"/>
                <a:gd name="connsiteX6" fmla="*/ 0 w 1277055"/>
                <a:gd name="connsiteY6" fmla="*/ 555519 h 11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055" h="1111038">
                  <a:moveTo>
                    <a:pt x="638528" y="0"/>
                  </a:moveTo>
                  <a:lnTo>
                    <a:pt x="1277054" y="241651"/>
                  </a:lnTo>
                  <a:lnTo>
                    <a:pt x="1277054" y="869387"/>
                  </a:lnTo>
                  <a:lnTo>
                    <a:pt x="638528" y="1111038"/>
                  </a:lnTo>
                  <a:lnTo>
                    <a:pt x="1" y="869387"/>
                  </a:lnTo>
                  <a:lnTo>
                    <a:pt x="1" y="241651"/>
                  </a:lnTo>
                  <a:lnTo>
                    <a:pt x="638528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3147" tIns="279019" rIns="253148" bIns="279018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Aerial photos </a:t>
              </a:r>
              <a:r>
                <a:rPr lang="en-US" sz="2000" dirty="0"/>
                <a:t>(manned)</a:t>
              </a:r>
              <a:endParaRPr lang="en-US" sz="2400" kern="12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D59FE7A-23E7-055E-AF61-C447EA8D5262}"/>
                </a:ext>
              </a:extLst>
            </p:cNvPr>
            <p:cNvSpPr/>
            <p:nvPr/>
          </p:nvSpPr>
          <p:spPr>
            <a:xfrm>
              <a:off x="7391400" y="2741082"/>
              <a:ext cx="1379220" cy="766233"/>
            </a:xfrm>
            <a:custGeom>
              <a:avLst/>
              <a:gdLst>
                <a:gd name="connsiteX0" fmla="*/ 0 w 1379220"/>
                <a:gd name="connsiteY0" fmla="*/ 0 h 766233"/>
                <a:gd name="connsiteX1" fmla="*/ 1379220 w 1379220"/>
                <a:gd name="connsiteY1" fmla="*/ 0 h 766233"/>
                <a:gd name="connsiteX2" fmla="*/ 1379220 w 1379220"/>
                <a:gd name="connsiteY2" fmla="*/ 766233 h 766233"/>
                <a:gd name="connsiteX3" fmla="*/ 0 w 1379220"/>
                <a:gd name="connsiteY3" fmla="*/ 766233 h 766233"/>
                <a:gd name="connsiteX4" fmla="*/ 0 w 1379220"/>
                <a:gd name="connsiteY4" fmla="*/ 0 h 76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9220" h="766233">
                  <a:moveTo>
                    <a:pt x="0" y="0"/>
                  </a:moveTo>
                  <a:lnTo>
                    <a:pt x="1379220" y="0"/>
                  </a:lnTo>
                  <a:lnTo>
                    <a:pt x="1379220" y="766233"/>
                  </a:lnTo>
                  <a:lnTo>
                    <a:pt x="0" y="766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500" kern="12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7C99BD-C8E6-E9CD-E411-06330A93326C}"/>
                </a:ext>
              </a:extLst>
            </p:cNvPr>
            <p:cNvSpPr/>
            <p:nvPr/>
          </p:nvSpPr>
          <p:spPr>
            <a:xfrm>
              <a:off x="10016514" y="2485671"/>
              <a:ext cx="1111039" cy="1277056"/>
            </a:xfrm>
            <a:custGeom>
              <a:avLst/>
              <a:gdLst>
                <a:gd name="connsiteX0" fmla="*/ 0 w 1277055"/>
                <a:gd name="connsiteY0" fmla="*/ 555519 h 1111038"/>
                <a:gd name="connsiteX1" fmla="*/ 277760 w 1277055"/>
                <a:gd name="connsiteY1" fmla="*/ 0 h 1111038"/>
                <a:gd name="connsiteX2" fmla="*/ 999296 w 1277055"/>
                <a:gd name="connsiteY2" fmla="*/ 0 h 1111038"/>
                <a:gd name="connsiteX3" fmla="*/ 1277055 w 1277055"/>
                <a:gd name="connsiteY3" fmla="*/ 555519 h 1111038"/>
                <a:gd name="connsiteX4" fmla="*/ 999296 w 1277055"/>
                <a:gd name="connsiteY4" fmla="*/ 1111038 h 1111038"/>
                <a:gd name="connsiteX5" fmla="*/ 277760 w 1277055"/>
                <a:gd name="connsiteY5" fmla="*/ 1111038 h 1111038"/>
                <a:gd name="connsiteX6" fmla="*/ 0 w 1277055"/>
                <a:gd name="connsiteY6" fmla="*/ 555519 h 11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055" h="1111038">
                  <a:moveTo>
                    <a:pt x="638528" y="0"/>
                  </a:moveTo>
                  <a:lnTo>
                    <a:pt x="1277054" y="241651"/>
                  </a:lnTo>
                  <a:lnTo>
                    <a:pt x="1277054" y="869387"/>
                  </a:lnTo>
                  <a:lnTo>
                    <a:pt x="638528" y="1111038"/>
                  </a:lnTo>
                  <a:lnTo>
                    <a:pt x="1" y="869387"/>
                  </a:lnTo>
                  <a:lnTo>
                    <a:pt x="1" y="241651"/>
                  </a:lnTo>
                  <a:lnTo>
                    <a:pt x="638528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137" tIns="199009" rIns="173138" bIns="199008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Satellite imagery</a:t>
              </a:r>
              <a:endParaRPr lang="en-US" sz="2800" kern="12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2695BFF-1783-B21A-FB08-F7E5A35C216B}"/>
                </a:ext>
              </a:extLst>
            </p:cNvPr>
            <p:cNvSpPr/>
            <p:nvPr/>
          </p:nvSpPr>
          <p:spPr>
            <a:xfrm>
              <a:off x="9418852" y="3569636"/>
              <a:ext cx="1111039" cy="1277056"/>
            </a:xfrm>
            <a:custGeom>
              <a:avLst/>
              <a:gdLst>
                <a:gd name="connsiteX0" fmla="*/ 0 w 1277055"/>
                <a:gd name="connsiteY0" fmla="*/ 555519 h 1111038"/>
                <a:gd name="connsiteX1" fmla="*/ 277760 w 1277055"/>
                <a:gd name="connsiteY1" fmla="*/ 0 h 1111038"/>
                <a:gd name="connsiteX2" fmla="*/ 999296 w 1277055"/>
                <a:gd name="connsiteY2" fmla="*/ 0 h 1111038"/>
                <a:gd name="connsiteX3" fmla="*/ 1277055 w 1277055"/>
                <a:gd name="connsiteY3" fmla="*/ 555519 h 1111038"/>
                <a:gd name="connsiteX4" fmla="*/ 999296 w 1277055"/>
                <a:gd name="connsiteY4" fmla="*/ 1111038 h 1111038"/>
                <a:gd name="connsiteX5" fmla="*/ 277760 w 1277055"/>
                <a:gd name="connsiteY5" fmla="*/ 1111038 h 1111038"/>
                <a:gd name="connsiteX6" fmla="*/ 0 w 1277055"/>
                <a:gd name="connsiteY6" fmla="*/ 555519 h 11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055" h="1111038">
                  <a:moveTo>
                    <a:pt x="638528" y="0"/>
                  </a:moveTo>
                  <a:lnTo>
                    <a:pt x="1277054" y="241651"/>
                  </a:lnTo>
                  <a:lnTo>
                    <a:pt x="1277054" y="869387"/>
                  </a:lnTo>
                  <a:lnTo>
                    <a:pt x="638528" y="1111038"/>
                  </a:lnTo>
                  <a:lnTo>
                    <a:pt x="1" y="869387"/>
                  </a:lnTo>
                  <a:lnTo>
                    <a:pt x="1" y="241651"/>
                  </a:lnTo>
                  <a:lnTo>
                    <a:pt x="638528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3147" tIns="279019" rIns="253148" bIns="279018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Active sensors </a:t>
              </a:r>
              <a:r>
                <a:rPr lang="en-US" sz="2400" dirty="0"/>
                <a:t>(LiDAR)</a:t>
              </a:r>
              <a:endParaRPr lang="en-US" sz="2800" kern="120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6A1519A-7E99-3C75-F5BA-3E792205FA37}"/>
                </a:ext>
              </a:extLst>
            </p:cNvPr>
            <p:cNvSpPr/>
            <p:nvPr/>
          </p:nvSpPr>
          <p:spPr>
            <a:xfrm>
              <a:off x="10563606" y="3825047"/>
              <a:ext cx="1425194" cy="766233"/>
            </a:xfrm>
            <a:custGeom>
              <a:avLst/>
              <a:gdLst>
                <a:gd name="connsiteX0" fmla="*/ 0 w 1425194"/>
                <a:gd name="connsiteY0" fmla="*/ 0 h 766233"/>
                <a:gd name="connsiteX1" fmla="*/ 1425194 w 1425194"/>
                <a:gd name="connsiteY1" fmla="*/ 0 h 766233"/>
                <a:gd name="connsiteX2" fmla="*/ 1425194 w 1425194"/>
                <a:gd name="connsiteY2" fmla="*/ 766233 h 766233"/>
                <a:gd name="connsiteX3" fmla="*/ 0 w 1425194"/>
                <a:gd name="connsiteY3" fmla="*/ 766233 h 766233"/>
                <a:gd name="connsiteX4" fmla="*/ 0 w 1425194"/>
                <a:gd name="connsiteY4" fmla="*/ 0 h 76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194" h="766233">
                  <a:moveTo>
                    <a:pt x="0" y="0"/>
                  </a:moveTo>
                  <a:lnTo>
                    <a:pt x="1425194" y="0"/>
                  </a:lnTo>
                  <a:lnTo>
                    <a:pt x="1425194" y="766233"/>
                  </a:lnTo>
                  <a:lnTo>
                    <a:pt x="0" y="7662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500" kern="12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42B467E-C3D1-9AF8-F5B8-002458F4A46E}"/>
                </a:ext>
              </a:extLst>
            </p:cNvPr>
            <p:cNvSpPr/>
            <p:nvPr/>
          </p:nvSpPr>
          <p:spPr>
            <a:xfrm>
              <a:off x="8218931" y="3569636"/>
              <a:ext cx="1111039" cy="1277056"/>
            </a:xfrm>
            <a:custGeom>
              <a:avLst/>
              <a:gdLst>
                <a:gd name="connsiteX0" fmla="*/ 0 w 1277055"/>
                <a:gd name="connsiteY0" fmla="*/ 555519 h 1111038"/>
                <a:gd name="connsiteX1" fmla="*/ 277760 w 1277055"/>
                <a:gd name="connsiteY1" fmla="*/ 0 h 1111038"/>
                <a:gd name="connsiteX2" fmla="*/ 999296 w 1277055"/>
                <a:gd name="connsiteY2" fmla="*/ 0 h 1111038"/>
                <a:gd name="connsiteX3" fmla="*/ 1277055 w 1277055"/>
                <a:gd name="connsiteY3" fmla="*/ 555519 h 1111038"/>
                <a:gd name="connsiteX4" fmla="*/ 999296 w 1277055"/>
                <a:gd name="connsiteY4" fmla="*/ 1111038 h 1111038"/>
                <a:gd name="connsiteX5" fmla="*/ 277760 w 1277055"/>
                <a:gd name="connsiteY5" fmla="*/ 1111038 h 1111038"/>
                <a:gd name="connsiteX6" fmla="*/ 0 w 1277055"/>
                <a:gd name="connsiteY6" fmla="*/ 555519 h 11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055" h="1111038">
                  <a:moveTo>
                    <a:pt x="638528" y="0"/>
                  </a:moveTo>
                  <a:lnTo>
                    <a:pt x="1277054" y="241651"/>
                  </a:lnTo>
                  <a:lnTo>
                    <a:pt x="1277054" y="869387"/>
                  </a:lnTo>
                  <a:lnTo>
                    <a:pt x="638528" y="1111038"/>
                  </a:lnTo>
                  <a:lnTo>
                    <a:pt x="1" y="869387"/>
                  </a:lnTo>
                  <a:lnTo>
                    <a:pt x="1" y="241651"/>
                  </a:lnTo>
                  <a:lnTo>
                    <a:pt x="638528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137" tIns="199009" rIns="173138" bIns="199008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Aerial </a:t>
              </a:r>
              <a:r>
                <a:rPr lang="en-US" sz="2800" dirty="0" err="1"/>
                <a:t>spectro-scopy</a:t>
              </a:r>
              <a:endParaRPr lang="en-US" sz="2800" kern="1200" dirty="0"/>
            </a:p>
          </p:txBody>
        </p:sp>
      </p:grp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304800" y="150260"/>
            <a:ext cx="10287000" cy="10424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defTabSz="914400">
              <a:lnSpc>
                <a:spcPct val="85000"/>
              </a:lnSpc>
              <a:spcBef>
                <a:spcPct val="0"/>
              </a:spcBef>
              <a:buNone/>
              <a:defRPr sz="7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600" dirty="0"/>
              <a:t>Remotely Sensed Data</a:t>
            </a:r>
          </a:p>
        </p:txBody>
      </p:sp>
    </p:spTree>
    <p:extLst>
      <p:ext uri="{BB962C8B-B14F-4D97-AF65-F5344CB8AC3E}">
        <p14:creationId xmlns:p14="http://schemas.microsoft.com/office/powerpoint/2010/main" val="20093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533EC-629E-ECD0-32FC-1FD36B0F5A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287338"/>
            <a:ext cx="11353800" cy="9286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 dirty="0"/>
              <a:t>Domains of remote sensing data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70CBFF-2670-4651-F069-10E2067AD9F5}"/>
              </a:ext>
            </a:extLst>
          </p:cNvPr>
          <p:cNvGrpSpPr/>
          <p:nvPr/>
        </p:nvGrpSpPr>
        <p:grpSpPr>
          <a:xfrm>
            <a:off x="7188061" y="2836977"/>
            <a:ext cx="2057623" cy="2057623"/>
            <a:chOff x="7660343" y="2836977"/>
            <a:chExt cx="2057623" cy="205762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9A2C0D6-C7B9-1B51-3315-D32E481E1304}"/>
                </a:ext>
              </a:extLst>
            </p:cNvPr>
            <p:cNvSpPr/>
            <p:nvPr/>
          </p:nvSpPr>
          <p:spPr>
            <a:xfrm>
              <a:off x="7945310" y="3192272"/>
              <a:ext cx="1609090" cy="1609090"/>
            </a:xfrm>
            <a:custGeom>
              <a:avLst/>
              <a:gdLst>
                <a:gd name="connsiteX0" fmla="*/ 1203997 w 1609090"/>
                <a:gd name="connsiteY0" fmla="*/ 407542 h 1609090"/>
                <a:gd name="connsiteX1" fmla="*/ 1441392 w 1609090"/>
                <a:gd name="connsiteY1" fmla="*/ 335995 h 1609090"/>
                <a:gd name="connsiteX2" fmla="*/ 1528745 w 1609090"/>
                <a:gd name="connsiteY2" fmla="*/ 487294 h 1609090"/>
                <a:gd name="connsiteX3" fmla="*/ 1348086 w 1609090"/>
                <a:gd name="connsiteY3" fmla="*/ 657111 h 1609090"/>
                <a:gd name="connsiteX4" fmla="*/ 1348086 w 1609090"/>
                <a:gd name="connsiteY4" fmla="*/ 951979 h 1609090"/>
                <a:gd name="connsiteX5" fmla="*/ 1528745 w 1609090"/>
                <a:gd name="connsiteY5" fmla="*/ 1121796 h 1609090"/>
                <a:gd name="connsiteX6" fmla="*/ 1441392 w 1609090"/>
                <a:gd name="connsiteY6" fmla="*/ 1273095 h 1609090"/>
                <a:gd name="connsiteX7" fmla="*/ 1203997 w 1609090"/>
                <a:gd name="connsiteY7" fmla="*/ 1201548 h 1609090"/>
                <a:gd name="connsiteX8" fmla="*/ 948634 w 1609090"/>
                <a:gd name="connsiteY8" fmla="*/ 1348982 h 1609090"/>
                <a:gd name="connsiteX9" fmla="*/ 891898 w 1609090"/>
                <a:gd name="connsiteY9" fmla="*/ 1590346 h 1609090"/>
                <a:gd name="connsiteX10" fmla="*/ 717192 w 1609090"/>
                <a:gd name="connsiteY10" fmla="*/ 1590346 h 1609090"/>
                <a:gd name="connsiteX11" fmla="*/ 660456 w 1609090"/>
                <a:gd name="connsiteY11" fmla="*/ 1348982 h 1609090"/>
                <a:gd name="connsiteX12" fmla="*/ 405093 w 1609090"/>
                <a:gd name="connsiteY12" fmla="*/ 1201548 h 1609090"/>
                <a:gd name="connsiteX13" fmla="*/ 167698 w 1609090"/>
                <a:gd name="connsiteY13" fmla="*/ 1273095 h 1609090"/>
                <a:gd name="connsiteX14" fmla="*/ 80345 w 1609090"/>
                <a:gd name="connsiteY14" fmla="*/ 1121796 h 1609090"/>
                <a:gd name="connsiteX15" fmla="*/ 261004 w 1609090"/>
                <a:gd name="connsiteY15" fmla="*/ 951979 h 1609090"/>
                <a:gd name="connsiteX16" fmla="*/ 261004 w 1609090"/>
                <a:gd name="connsiteY16" fmla="*/ 657111 h 1609090"/>
                <a:gd name="connsiteX17" fmla="*/ 80345 w 1609090"/>
                <a:gd name="connsiteY17" fmla="*/ 487294 h 1609090"/>
                <a:gd name="connsiteX18" fmla="*/ 167698 w 1609090"/>
                <a:gd name="connsiteY18" fmla="*/ 335995 h 1609090"/>
                <a:gd name="connsiteX19" fmla="*/ 405093 w 1609090"/>
                <a:gd name="connsiteY19" fmla="*/ 407542 h 1609090"/>
                <a:gd name="connsiteX20" fmla="*/ 660456 w 1609090"/>
                <a:gd name="connsiteY20" fmla="*/ 260108 h 1609090"/>
                <a:gd name="connsiteX21" fmla="*/ 717192 w 1609090"/>
                <a:gd name="connsiteY21" fmla="*/ 18744 h 1609090"/>
                <a:gd name="connsiteX22" fmla="*/ 891898 w 1609090"/>
                <a:gd name="connsiteY22" fmla="*/ 18744 h 1609090"/>
                <a:gd name="connsiteX23" fmla="*/ 948634 w 1609090"/>
                <a:gd name="connsiteY23" fmla="*/ 260108 h 1609090"/>
                <a:gd name="connsiteX24" fmla="*/ 1203997 w 1609090"/>
                <a:gd name="connsiteY24" fmla="*/ 407542 h 16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9090" h="1609090">
                  <a:moveTo>
                    <a:pt x="1203997" y="407542"/>
                  </a:moveTo>
                  <a:lnTo>
                    <a:pt x="1441392" y="335995"/>
                  </a:lnTo>
                  <a:lnTo>
                    <a:pt x="1528745" y="487294"/>
                  </a:lnTo>
                  <a:lnTo>
                    <a:pt x="1348086" y="657111"/>
                  </a:lnTo>
                  <a:cubicBezTo>
                    <a:pt x="1374273" y="753656"/>
                    <a:pt x="1374273" y="855434"/>
                    <a:pt x="1348086" y="951979"/>
                  </a:cubicBezTo>
                  <a:lnTo>
                    <a:pt x="1528745" y="1121796"/>
                  </a:lnTo>
                  <a:lnTo>
                    <a:pt x="1441392" y="1273095"/>
                  </a:lnTo>
                  <a:lnTo>
                    <a:pt x="1203997" y="1201548"/>
                  </a:lnTo>
                  <a:cubicBezTo>
                    <a:pt x="1133480" y="1272499"/>
                    <a:pt x="1045338" y="1323388"/>
                    <a:pt x="948634" y="1348982"/>
                  </a:cubicBezTo>
                  <a:lnTo>
                    <a:pt x="891898" y="1590346"/>
                  </a:lnTo>
                  <a:lnTo>
                    <a:pt x="717192" y="1590346"/>
                  </a:lnTo>
                  <a:lnTo>
                    <a:pt x="660456" y="1348982"/>
                  </a:lnTo>
                  <a:cubicBezTo>
                    <a:pt x="563752" y="1323389"/>
                    <a:pt x="475610" y="1272500"/>
                    <a:pt x="405093" y="1201548"/>
                  </a:cubicBezTo>
                  <a:lnTo>
                    <a:pt x="167698" y="1273095"/>
                  </a:lnTo>
                  <a:lnTo>
                    <a:pt x="80345" y="1121796"/>
                  </a:lnTo>
                  <a:lnTo>
                    <a:pt x="261004" y="951979"/>
                  </a:lnTo>
                  <a:cubicBezTo>
                    <a:pt x="234817" y="855434"/>
                    <a:pt x="234817" y="753656"/>
                    <a:pt x="261004" y="657111"/>
                  </a:cubicBezTo>
                  <a:lnTo>
                    <a:pt x="80345" y="487294"/>
                  </a:lnTo>
                  <a:lnTo>
                    <a:pt x="167698" y="335995"/>
                  </a:lnTo>
                  <a:lnTo>
                    <a:pt x="405093" y="407542"/>
                  </a:lnTo>
                  <a:cubicBezTo>
                    <a:pt x="475610" y="336591"/>
                    <a:pt x="563752" y="285702"/>
                    <a:pt x="660456" y="260108"/>
                  </a:cubicBezTo>
                  <a:lnTo>
                    <a:pt x="717192" y="18744"/>
                  </a:lnTo>
                  <a:lnTo>
                    <a:pt x="891898" y="18744"/>
                  </a:lnTo>
                  <a:lnTo>
                    <a:pt x="948634" y="260108"/>
                  </a:lnTo>
                  <a:cubicBezTo>
                    <a:pt x="1045338" y="285701"/>
                    <a:pt x="1133480" y="336590"/>
                    <a:pt x="1203997" y="407542"/>
                  </a:cubicBezTo>
                  <a:close/>
                </a:path>
              </a:pathLst>
            </a:custGeom>
            <a:solidFill>
              <a:srgbClr val="009900"/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5">
                <a:shade val="50000"/>
                <a:hueOff val="169187"/>
                <a:satOff val="201"/>
                <a:lumOff val="274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113" tIns="440562" rIns="438113" bIns="440562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Time</a:t>
              </a:r>
            </a:p>
          </p:txBody>
        </p:sp>
        <p:sp>
          <p:nvSpPr>
            <p:cNvPr id="11" name="Shape 10">
              <a:extLst>
                <a:ext uri="{FF2B5EF4-FFF2-40B4-BE49-F238E27FC236}">
                  <a16:creationId xmlns:a16="http://schemas.microsoft.com/office/drawing/2014/main" id="{AC42B20E-D4C2-636B-6299-7EE3A84F0F05}"/>
                </a:ext>
              </a:extLst>
            </p:cNvPr>
            <p:cNvSpPr/>
            <p:nvPr/>
          </p:nvSpPr>
          <p:spPr>
            <a:xfrm>
              <a:off x="7660343" y="2836977"/>
              <a:ext cx="2057623" cy="2057623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009900"/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5">
                <a:shade val="90000"/>
                <a:hueOff val="178291"/>
                <a:satOff val="-3523"/>
                <a:lumOff val="2024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6FCC1C-DE08-B723-0421-8BAA2CF821DE}"/>
              </a:ext>
            </a:extLst>
          </p:cNvPr>
          <p:cNvGrpSpPr/>
          <p:nvPr/>
        </p:nvGrpSpPr>
        <p:grpSpPr>
          <a:xfrm>
            <a:off x="8009603" y="1737571"/>
            <a:ext cx="2218532" cy="2218532"/>
            <a:chOff x="8481885" y="1737571"/>
            <a:chExt cx="2218532" cy="221853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45CBBE9-7546-9690-3E18-F75A0426F67C}"/>
                </a:ext>
              </a:extLst>
            </p:cNvPr>
            <p:cNvSpPr/>
            <p:nvPr/>
          </p:nvSpPr>
          <p:spPr>
            <a:xfrm>
              <a:off x="8669399" y="1904999"/>
              <a:ext cx="1930909" cy="1930909"/>
            </a:xfrm>
            <a:custGeom>
              <a:avLst/>
              <a:gdLst>
                <a:gd name="connsiteX0" fmla="*/ 1179670 w 1576579"/>
                <a:gd name="connsiteY0" fmla="*/ 399307 h 1576579"/>
                <a:gd name="connsiteX1" fmla="*/ 1412269 w 1576579"/>
                <a:gd name="connsiteY1" fmla="*/ 329206 h 1576579"/>
                <a:gd name="connsiteX2" fmla="*/ 1497857 w 1576579"/>
                <a:gd name="connsiteY2" fmla="*/ 477449 h 1576579"/>
                <a:gd name="connsiteX3" fmla="*/ 1320848 w 1576579"/>
                <a:gd name="connsiteY3" fmla="*/ 643835 h 1576579"/>
                <a:gd name="connsiteX4" fmla="*/ 1320848 w 1576579"/>
                <a:gd name="connsiteY4" fmla="*/ 932745 h 1576579"/>
                <a:gd name="connsiteX5" fmla="*/ 1497857 w 1576579"/>
                <a:gd name="connsiteY5" fmla="*/ 1099130 h 1576579"/>
                <a:gd name="connsiteX6" fmla="*/ 1412269 w 1576579"/>
                <a:gd name="connsiteY6" fmla="*/ 1247373 h 1576579"/>
                <a:gd name="connsiteX7" fmla="*/ 1179670 w 1576579"/>
                <a:gd name="connsiteY7" fmla="*/ 1177272 h 1576579"/>
                <a:gd name="connsiteX8" fmla="*/ 929467 w 1576579"/>
                <a:gd name="connsiteY8" fmla="*/ 1321727 h 1576579"/>
                <a:gd name="connsiteX9" fmla="*/ 873877 w 1576579"/>
                <a:gd name="connsiteY9" fmla="*/ 1558213 h 1576579"/>
                <a:gd name="connsiteX10" fmla="*/ 702702 w 1576579"/>
                <a:gd name="connsiteY10" fmla="*/ 1558213 h 1576579"/>
                <a:gd name="connsiteX11" fmla="*/ 647112 w 1576579"/>
                <a:gd name="connsiteY11" fmla="*/ 1321726 h 1576579"/>
                <a:gd name="connsiteX12" fmla="*/ 396909 w 1576579"/>
                <a:gd name="connsiteY12" fmla="*/ 1177271 h 1576579"/>
                <a:gd name="connsiteX13" fmla="*/ 164310 w 1576579"/>
                <a:gd name="connsiteY13" fmla="*/ 1247373 h 1576579"/>
                <a:gd name="connsiteX14" fmla="*/ 78722 w 1576579"/>
                <a:gd name="connsiteY14" fmla="*/ 1099130 h 1576579"/>
                <a:gd name="connsiteX15" fmla="*/ 255731 w 1576579"/>
                <a:gd name="connsiteY15" fmla="*/ 932744 h 1576579"/>
                <a:gd name="connsiteX16" fmla="*/ 255731 w 1576579"/>
                <a:gd name="connsiteY16" fmla="*/ 643834 h 1576579"/>
                <a:gd name="connsiteX17" fmla="*/ 78722 w 1576579"/>
                <a:gd name="connsiteY17" fmla="*/ 477449 h 1576579"/>
                <a:gd name="connsiteX18" fmla="*/ 164310 w 1576579"/>
                <a:gd name="connsiteY18" fmla="*/ 329206 h 1576579"/>
                <a:gd name="connsiteX19" fmla="*/ 396909 w 1576579"/>
                <a:gd name="connsiteY19" fmla="*/ 399307 h 1576579"/>
                <a:gd name="connsiteX20" fmla="*/ 647112 w 1576579"/>
                <a:gd name="connsiteY20" fmla="*/ 254852 h 1576579"/>
                <a:gd name="connsiteX21" fmla="*/ 702702 w 1576579"/>
                <a:gd name="connsiteY21" fmla="*/ 18366 h 1576579"/>
                <a:gd name="connsiteX22" fmla="*/ 873877 w 1576579"/>
                <a:gd name="connsiteY22" fmla="*/ 18366 h 1576579"/>
                <a:gd name="connsiteX23" fmla="*/ 929467 w 1576579"/>
                <a:gd name="connsiteY23" fmla="*/ 254853 h 1576579"/>
                <a:gd name="connsiteX24" fmla="*/ 1179670 w 1576579"/>
                <a:gd name="connsiteY24" fmla="*/ 399308 h 1576579"/>
                <a:gd name="connsiteX25" fmla="*/ 1179670 w 1576579"/>
                <a:gd name="connsiteY25" fmla="*/ 399307 h 157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76579" h="1576579">
                  <a:moveTo>
                    <a:pt x="1014760" y="398801"/>
                  </a:moveTo>
                  <a:lnTo>
                    <a:pt x="1183390" y="294360"/>
                  </a:lnTo>
                  <a:lnTo>
                    <a:pt x="1282219" y="393188"/>
                  </a:lnTo>
                  <a:lnTo>
                    <a:pt x="1177778" y="561819"/>
                  </a:lnTo>
                  <a:cubicBezTo>
                    <a:pt x="1218004" y="631001"/>
                    <a:pt x="1239077" y="709649"/>
                    <a:pt x="1238832" y="789675"/>
                  </a:cubicBezTo>
                  <a:lnTo>
                    <a:pt x="1413595" y="883492"/>
                  </a:lnTo>
                  <a:lnTo>
                    <a:pt x="1377422" y="1018495"/>
                  </a:lnTo>
                  <a:lnTo>
                    <a:pt x="1179163" y="1012362"/>
                  </a:lnTo>
                  <a:cubicBezTo>
                    <a:pt x="1139363" y="1081790"/>
                    <a:pt x="1081789" y="1139364"/>
                    <a:pt x="1012361" y="1179164"/>
                  </a:cubicBezTo>
                  <a:lnTo>
                    <a:pt x="1018494" y="1377422"/>
                  </a:lnTo>
                  <a:lnTo>
                    <a:pt x="883493" y="1413595"/>
                  </a:lnTo>
                  <a:lnTo>
                    <a:pt x="789675" y="1238831"/>
                  </a:lnTo>
                  <a:cubicBezTo>
                    <a:pt x="709649" y="1239078"/>
                    <a:pt x="631001" y="1218004"/>
                    <a:pt x="561819" y="1177778"/>
                  </a:cubicBezTo>
                  <a:lnTo>
                    <a:pt x="393189" y="1282219"/>
                  </a:lnTo>
                  <a:lnTo>
                    <a:pt x="294360" y="1183391"/>
                  </a:lnTo>
                  <a:lnTo>
                    <a:pt x="398801" y="1014760"/>
                  </a:lnTo>
                  <a:cubicBezTo>
                    <a:pt x="358575" y="945578"/>
                    <a:pt x="337502" y="866930"/>
                    <a:pt x="337747" y="786904"/>
                  </a:cubicBezTo>
                  <a:lnTo>
                    <a:pt x="162984" y="693087"/>
                  </a:lnTo>
                  <a:lnTo>
                    <a:pt x="199157" y="558084"/>
                  </a:lnTo>
                  <a:lnTo>
                    <a:pt x="397416" y="564217"/>
                  </a:lnTo>
                  <a:cubicBezTo>
                    <a:pt x="437216" y="494789"/>
                    <a:pt x="494790" y="437215"/>
                    <a:pt x="564218" y="397415"/>
                  </a:cubicBezTo>
                  <a:lnTo>
                    <a:pt x="558085" y="199157"/>
                  </a:lnTo>
                  <a:lnTo>
                    <a:pt x="693086" y="162984"/>
                  </a:lnTo>
                  <a:lnTo>
                    <a:pt x="786904" y="337748"/>
                  </a:lnTo>
                  <a:cubicBezTo>
                    <a:pt x="866930" y="337501"/>
                    <a:pt x="945578" y="358575"/>
                    <a:pt x="1014760" y="398801"/>
                  </a:cubicBezTo>
                  <a:lnTo>
                    <a:pt x="1014760" y="398801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70C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5">
                <a:shade val="50000"/>
                <a:hueOff val="169187"/>
                <a:satOff val="201"/>
                <a:lumOff val="274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5976" tIns="555975" rIns="555974" bIns="555975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Space</a:t>
              </a:r>
            </a:p>
          </p:txBody>
        </p:sp>
        <p:sp>
          <p:nvSpPr>
            <p:cNvPr id="12" name="Arrow: Circular 11">
              <a:extLst>
                <a:ext uri="{FF2B5EF4-FFF2-40B4-BE49-F238E27FC236}">
                  <a16:creationId xmlns:a16="http://schemas.microsoft.com/office/drawing/2014/main" id="{4D874191-51B2-3401-D7D3-424C731E11E4}"/>
                </a:ext>
              </a:extLst>
            </p:cNvPr>
            <p:cNvSpPr/>
            <p:nvPr/>
          </p:nvSpPr>
          <p:spPr>
            <a:xfrm>
              <a:off x="8481885" y="1737571"/>
              <a:ext cx="2218532" cy="2218532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5">
                <a:shade val="90000"/>
                <a:hueOff val="178291"/>
                <a:satOff val="-3523"/>
                <a:lumOff val="2024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2E0E6B-4FF2-DE35-0F4D-ACB70C3F0E33}"/>
              </a:ext>
            </a:extLst>
          </p:cNvPr>
          <p:cNvSpPr txBox="1"/>
          <p:nvPr/>
        </p:nvSpPr>
        <p:spPr>
          <a:xfrm>
            <a:off x="215958" y="3962400"/>
            <a:ext cx="7511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85BD"/>
                </a:solidFill>
              </a:rPr>
              <a:t>Field of View → pixel size on ground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CA6602"/>
                </a:solidFill>
              </a:rPr>
              <a:t>Number of bits used to save the digital number recorded by the sensor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6600CC"/>
                </a:solidFill>
              </a:rPr>
              <a:t>Panchromatic → multispectral → hyperspectral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008754-38FA-679E-6ADC-60FF8DDB12ED}"/>
              </a:ext>
            </a:extLst>
          </p:cNvPr>
          <p:cNvGrpSpPr/>
          <p:nvPr/>
        </p:nvGrpSpPr>
        <p:grpSpPr>
          <a:xfrm>
            <a:off x="8629384" y="3371584"/>
            <a:ext cx="2831998" cy="2831998"/>
            <a:chOff x="8629384" y="3371584"/>
            <a:chExt cx="2831998" cy="283199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ECB35C0-3411-B131-3517-11B20CD6727B}"/>
                </a:ext>
              </a:extLst>
            </p:cNvPr>
            <p:cNvGrpSpPr/>
            <p:nvPr/>
          </p:nvGrpSpPr>
          <p:grpSpPr>
            <a:xfrm rot="4086651">
              <a:off x="8629384" y="3371584"/>
              <a:ext cx="2831998" cy="2831998"/>
              <a:chOff x="9060584" y="3382427"/>
              <a:chExt cx="2831998" cy="2831998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6242D4F2-26C1-B94C-FD41-8E8B63312246}"/>
                  </a:ext>
                </a:extLst>
              </p:cNvPr>
              <p:cNvSpPr/>
              <p:nvPr/>
            </p:nvSpPr>
            <p:spPr>
              <a:xfrm>
                <a:off x="9232582" y="3715226"/>
                <a:ext cx="2212498" cy="2212498"/>
              </a:xfrm>
              <a:custGeom>
                <a:avLst/>
                <a:gdLst>
                  <a:gd name="connsiteX0" fmla="*/ 1570441 w 2212498"/>
                  <a:gd name="connsiteY0" fmla="*/ 352757 h 2212498"/>
                  <a:gd name="connsiteX1" fmla="*/ 1742538 w 2212498"/>
                  <a:gd name="connsiteY1" fmla="*/ 208343 h 2212498"/>
                  <a:gd name="connsiteX2" fmla="*/ 1880024 w 2212498"/>
                  <a:gd name="connsiteY2" fmla="*/ 323707 h 2212498"/>
                  <a:gd name="connsiteX3" fmla="*/ 1767687 w 2212498"/>
                  <a:gd name="connsiteY3" fmla="*/ 518267 h 2212498"/>
                  <a:gd name="connsiteX4" fmla="*/ 1946175 w 2212498"/>
                  <a:gd name="connsiteY4" fmla="*/ 827417 h 2212498"/>
                  <a:gd name="connsiteX5" fmla="*/ 2170837 w 2212498"/>
                  <a:gd name="connsiteY5" fmla="*/ 827412 h 2212498"/>
                  <a:gd name="connsiteX6" fmla="*/ 2202003 w 2212498"/>
                  <a:gd name="connsiteY6" fmla="*/ 1004160 h 2212498"/>
                  <a:gd name="connsiteX7" fmla="*/ 1990888 w 2212498"/>
                  <a:gd name="connsiteY7" fmla="*/ 1080993 h 2212498"/>
                  <a:gd name="connsiteX8" fmla="*/ 1928900 w 2212498"/>
                  <a:gd name="connsiteY8" fmla="*/ 1432546 h 2212498"/>
                  <a:gd name="connsiteX9" fmla="*/ 2101004 w 2212498"/>
                  <a:gd name="connsiteY9" fmla="*/ 1576951 h 2212498"/>
                  <a:gd name="connsiteX10" fmla="*/ 2011267 w 2212498"/>
                  <a:gd name="connsiteY10" fmla="*/ 1732381 h 2212498"/>
                  <a:gd name="connsiteX11" fmla="*/ 1800156 w 2212498"/>
                  <a:gd name="connsiteY11" fmla="*/ 1655537 h 2212498"/>
                  <a:gd name="connsiteX12" fmla="*/ 1526697 w 2212498"/>
                  <a:gd name="connsiteY12" fmla="*/ 1884997 h 2212498"/>
                  <a:gd name="connsiteX13" fmla="*/ 1565714 w 2212498"/>
                  <a:gd name="connsiteY13" fmla="*/ 2106244 h 2212498"/>
                  <a:gd name="connsiteX14" fmla="*/ 1397063 w 2212498"/>
                  <a:gd name="connsiteY14" fmla="*/ 2167628 h 2212498"/>
                  <a:gd name="connsiteX15" fmla="*/ 1284737 w 2212498"/>
                  <a:gd name="connsiteY15" fmla="*/ 1973062 h 2212498"/>
                  <a:gd name="connsiteX16" fmla="*/ 927761 w 2212498"/>
                  <a:gd name="connsiteY16" fmla="*/ 1973062 h 2212498"/>
                  <a:gd name="connsiteX17" fmla="*/ 815435 w 2212498"/>
                  <a:gd name="connsiteY17" fmla="*/ 2167628 h 2212498"/>
                  <a:gd name="connsiteX18" fmla="*/ 646784 w 2212498"/>
                  <a:gd name="connsiteY18" fmla="*/ 2106244 h 2212498"/>
                  <a:gd name="connsiteX19" fmla="*/ 685802 w 2212498"/>
                  <a:gd name="connsiteY19" fmla="*/ 1884997 h 2212498"/>
                  <a:gd name="connsiteX20" fmla="*/ 412343 w 2212498"/>
                  <a:gd name="connsiteY20" fmla="*/ 1655537 h 2212498"/>
                  <a:gd name="connsiteX21" fmla="*/ 201231 w 2212498"/>
                  <a:gd name="connsiteY21" fmla="*/ 1732381 h 2212498"/>
                  <a:gd name="connsiteX22" fmla="*/ 111494 w 2212498"/>
                  <a:gd name="connsiteY22" fmla="*/ 1576951 h 2212498"/>
                  <a:gd name="connsiteX23" fmla="*/ 283598 w 2212498"/>
                  <a:gd name="connsiteY23" fmla="*/ 1432546 h 2212498"/>
                  <a:gd name="connsiteX24" fmla="*/ 221610 w 2212498"/>
                  <a:gd name="connsiteY24" fmla="*/ 1080993 h 2212498"/>
                  <a:gd name="connsiteX25" fmla="*/ 10495 w 2212498"/>
                  <a:gd name="connsiteY25" fmla="*/ 1004160 h 2212498"/>
                  <a:gd name="connsiteX26" fmla="*/ 41661 w 2212498"/>
                  <a:gd name="connsiteY26" fmla="*/ 827412 h 2212498"/>
                  <a:gd name="connsiteX27" fmla="*/ 266322 w 2212498"/>
                  <a:gd name="connsiteY27" fmla="*/ 827417 h 2212498"/>
                  <a:gd name="connsiteX28" fmla="*/ 444810 w 2212498"/>
                  <a:gd name="connsiteY28" fmla="*/ 518267 h 2212498"/>
                  <a:gd name="connsiteX29" fmla="*/ 332474 w 2212498"/>
                  <a:gd name="connsiteY29" fmla="*/ 323707 h 2212498"/>
                  <a:gd name="connsiteX30" fmla="*/ 469960 w 2212498"/>
                  <a:gd name="connsiteY30" fmla="*/ 208343 h 2212498"/>
                  <a:gd name="connsiteX31" fmla="*/ 642057 w 2212498"/>
                  <a:gd name="connsiteY31" fmla="*/ 352757 h 2212498"/>
                  <a:gd name="connsiteX32" fmla="*/ 977505 w 2212498"/>
                  <a:gd name="connsiteY32" fmla="*/ 230664 h 2212498"/>
                  <a:gd name="connsiteX33" fmla="*/ 1016512 w 2212498"/>
                  <a:gd name="connsiteY33" fmla="*/ 9414 h 2212498"/>
                  <a:gd name="connsiteX34" fmla="*/ 1195986 w 2212498"/>
                  <a:gd name="connsiteY34" fmla="*/ 9414 h 2212498"/>
                  <a:gd name="connsiteX35" fmla="*/ 1234993 w 2212498"/>
                  <a:gd name="connsiteY35" fmla="*/ 230664 h 2212498"/>
                  <a:gd name="connsiteX36" fmla="*/ 1570441 w 2212498"/>
                  <a:gd name="connsiteY36" fmla="*/ 352757 h 2212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12498" h="2212498">
                    <a:moveTo>
                      <a:pt x="1570441" y="352757"/>
                    </a:moveTo>
                    <a:lnTo>
                      <a:pt x="1742538" y="208343"/>
                    </a:lnTo>
                    <a:lnTo>
                      <a:pt x="1880024" y="323707"/>
                    </a:lnTo>
                    <a:lnTo>
                      <a:pt x="1767687" y="518267"/>
                    </a:lnTo>
                    <a:cubicBezTo>
                      <a:pt x="1847564" y="608123"/>
                      <a:pt x="1908296" y="713313"/>
                      <a:pt x="1946175" y="827417"/>
                    </a:cubicBezTo>
                    <a:lnTo>
                      <a:pt x="2170837" y="827412"/>
                    </a:lnTo>
                    <a:lnTo>
                      <a:pt x="2202003" y="1004160"/>
                    </a:lnTo>
                    <a:lnTo>
                      <a:pt x="1990888" y="1080993"/>
                    </a:lnTo>
                    <a:cubicBezTo>
                      <a:pt x="1994319" y="1201171"/>
                      <a:pt x="1973227" y="1320788"/>
                      <a:pt x="1928900" y="1432546"/>
                    </a:cubicBezTo>
                    <a:lnTo>
                      <a:pt x="2101004" y="1576951"/>
                    </a:lnTo>
                    <a:lnTo>
                      <a:pt x="2011267" y="1732381"/>
                    </a:lnTo>
                    <a:lnTo>
                      <a:pt x="1800156" y="1655537"/>
                    </a:lnTo>
                    <a:cubicBezTo>
                      <a:pt x="1725535" y="1749804"/>
                      <a:pt x="1632490" y="1827879"/>
                      <a:pt x="1526697" y="1884997"/>
                    </a:cubicBezTo>
                    <a:lnTo>
                      <a:pt x="1565714" y="2106244"/>
                    </a:lnTo>
                    <a:lnTo>
                      <a:pt x="1397063" y="2167628"/>
                    </a:lnTo>
                    <a:lnTo>
                      <a:pt x="1284737" y="1973062"/>
                    </a:lnTo>
                    <a:cubicBezTo>
                      <a:pt x="1166980" y="1997310"/>
                      <a:pt x="1045518" y="1997310"/>
                      <a:pt x="927761" y="1973062"/>
                    </a:cubicBezTo>
                    <a:lnTo>
                      <a:pt x="815435" y="2167628"/>
                    </a:lnTo>
                    <a:lnTo>
                      <a:pt x="646784" y="2106244"/>
                    </a:lnTo>
                    <a:lnTo>
                      <a:pt x="685802" y="1884997"/>
                    </a:lnTo>
                    <a:cubicBezTo>
                      <a:pt x="580009" y="1827879"/>
                      <a:pt x="486963" y="1749805"/>
                      <a:pt x="412343" y="1655537"/>
                    </a:cubicBezTo>
                    <a:lnTo>
                      <a:pt x="201231" y="1732381"/>
                    </a:lnTo>
                    <a:lnTo>
                      <a:pt x="111494" y="1576951"/>
                    </a:lnTo>
                    <a:lnTo>
                      <a:pt x="283598" y="1432546"/>
                    </a:lnTo>
                    <a:cubicBezTo>
                      <a:pt x="239271" y="1320789"/>
                      <a:pt x="218179" y="1201172"/>
                      <a:pt x="221610" y="1080993"/>
                    </a:cubicBezTo>
                    <a:lnTo>
                      <a:pt x="10495" y="1004160"/>
                    </a:lnTo>
                    <a:lnTo>
                      <a:pt x="41661" y="827412"/>
                    </a:lnTo>
                    <a:lnTo>
                      <a:pt x="266322" y="827417"/>
                    </a:lnTo>
                    <a:cubicBezTo>
                      <a:pt x="304201" y="713313"/>
                      <a:pt x="364933" y="608123"/>
                      <a:pt x="444810" y="518267"/>
                    </a:cubicBezTo>
                    <a:lnTo>
                      <a:pt x="332474" y="323707"/>
                    </a:lnTo>
                    <a:lnTo>
                      <a:pt x="469960" y="208343"/>
                    </a:lnTo>
                    <a:lnTo>
                      <a:pt x="642057" y="352757"/>
                    </a:lnTo>
                    <a:cubicBezTo>
                      <a:pt x="744419" y="289697"/>
                      <a:pt x="858556" y="248154"/>
                      <a:pt x="977505" y="230664"/>
                    </a:cubicBezTo>
                    <a:lnTo>
                      <a:pt x="1016512" y="9414"/>
                    </a:lnTo>
                    <a:lnTo>
                      <a:pt x="1195986" y="9414"/>
                    </a:lnTo>
                    <a:lnTo>
                      <a:pt x="1234993" y="230664"/>
                    </a:lnTo>
                    <a:cubicBezTo>
                      <a:pt x="1353941" y="248154"/>
                      <a:pt x="1468079" y="289696"/>
                      <a:pt x="1570441" y="352757"/>
                    </a:cubicBezTo>
                    <a:close/>
                  </a:path>
                </a:pathLst>
              </a:custGeom>
              <a:solidFill>
                <a:srgbClr val="CA6602"/>
              </a:solidFill>
              <a:ln>
                <a:solidFill>
                  <a:srgbClr val="ED7D31"/>
                </a:solidFill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2">
                <a:schemeClr val="accent5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77831" tIns="551287" rIns="477831" bIns="589981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600" kern="1200" dirty="0"/>
              </a:p>
            </p:txBody>
          </p:sp>
          <p:sp>
            <p:nvSpPr>
              <p:cNvPr id="10" name="Arrow: Circular 9">
                <a:extLst>
                  <a:ext uri="{FF2B5EF4-FFF2-40B4-BE49-F238E27FC236}">
                    <a16:creationId xmlns:a16="http://schemas.microsoft.com/office/drawing/2014/main" id="{1DB23754-A06C-E23B-FF68-7DB66E296D49}"/>
                  </a:ext>
                </a:extLst>
              </p:cNvPr>
              <p:cNvSpPr/>
              <p:nvPr/>
            </p:nvSpPr>
            <p:spPr>
              <a:xfrm>
                <a:off x="9060584" y="3382427"/>
                <a:ext cx="2831998" cy="2831998"/>
              </a:xfrm>
              <a:prstGeom prst="circularArrow">
                <a:avLst>
                  <a:gd name="adj1" fmla="val 4687"/>
                  <a:gd name="adj2" fmla="val 299029"/>
                  <a:gd name="adj3" fmla="val 2512044"/>
                  <a:gd name="adj4" fmla="val 15870184"/>
                  <a:gd name="adj5" fmla="val 5469"/>
                </a:avLst>
              </a:prstGeom>
              <a:solidFill>
                <a:srgbClr val="CA6602"/>
              </a:solidFill>
              <a:ln>
                <a:solidFill>
                  <a:srgbClr val="ED7D31"/>
                </a:solidFill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248DBF-91A8-7B0E-A5DE-1E4D13850F95}"/>
                </a:ext>
              </a:extLst>
            </p:cNvPr>
            <p:cNvSpPr txBox="1"/>
            <p:nvPr/>
          </p:nvSpPr>
          <p:spPr>
            <a:xfrm>
              <a:off x="9144000" y="4191000"/>
              <a:ext cx="15462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Radio-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metric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A44DAF-0BA6-DAA6-C985-BFD27CF236C2}"/>
              </a:ext>
            </a:extLst>
          </p:cNvPr>
          <p:cNvGrpSpPr/>
          <p:nvPr/>
        </p:nvGrpSpPr>
        <p:grpSpPr>
          <a:xfrm>
            <a:off x="9553561" y="1785577"/>
            <a:ext cx="2218532" cy="2218532"/>
            <a:chOff x="9553561" y="1785577"/>
            <a:chExt cx="2218532" cy="22185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948160F-91A3-CBE9-00BF-A6A679BA09AE}"/>
                </a:ext>
              </a:extLst>
            </p:cNvPr>
            <p:cNvGrpSpPr/>
            <p:nvPr/>
          </p:nvGrpSpPr>
          <p:grpSpPr>
            <a:xfrm rot="7326263">
              <a:off x="9553561" y="1785577"/>
              <a:ext cx="2218532" cy="2218532"/>
              <a:chOff x="8481885" y="1737571"/>
              <a:chExt cx="2218532" cy="2218532"/>
            </a:xfrm>
            <a:solidFill>
              <a:srgbClr val="6600CC"/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7EA02BF6-E64F-84C4-27EB-9523F43D403D}"/>
                  </a:ext>
                </a:extLst>
              </p:cNvPr>
              <p:cNvSpPr/>
              <p:nvPr/>
            </p:nvSpPr>
            <p:spPr>
              <a:xfrm>
                <a:off x="8669399" y="1904999"/>
                <a:ext cx="1930909" cy="1930909"/>
              </a:xfrm>
              <a:custGeom>
                <a:avLst/>
                <a:gdLst>
                  <a:gd name="connsiteX0" fmla="*/ 1179670 w 1576579"/>
                  <a:gd name="connsiteY0" fmla="*/ 399307 h 1576579"/>
                  <a:gd name="connsiteX1" fmla="*/ 1412269 w 1576579"/>
                  <a:gd name="connsiteY1" fmla="*/ 329206 h 1576579"/>
                  <a:gd name="connsiteX2" fmla="*/ 1497857 w 1576579"/>
                  <a:gd name="connsiteY2" fmla="*/ 477449 h 1576579"/>
                  <a:gd name="connsiteX3" fmla="*/ 1320848 w 1576579"/>
                  <a:gd name="connsiteY3" fmla="*/ 643835 h 1576579"/>
                  <a:gd name="connsiteX4" fmla="*/ 1320848 w 1576579"/>
                  <a:gd name="connsiteY4" fmla="*/ 932745 h 1576579"/>
                  <a:gd name="connsiteX5" fmla="*/ 1497857 w 1576579"/>
                  <a:gd name="connsiteY5" fmla="*/ 1099130 h 1576579"/>
                  <a:gd name="connsiteX6" fmla="*/ 1412269 w 1576579"/>
                  <a:gd name="connsiteY6" fmla="*/ 1247373 h 1576579"/>
                  <a:gd name="connsiteX7" fmla="*/ 1179670 w 1576579"/>
                  <a:gd name="connsiteY7" fmla="*/ 1177272 h 1576579"/>
                  <a:gd name="connsiteX8" fmla="*/ 929467 w 1576579"/>
                  <a:gd name="connsiteY8" fmla="*/ 1321727 h 1576579"/>
                  <a:gd name="connsiteX9" fmla="*/ 873877 w 1576579"/>
                  <a:gd name="connsiteY9" fmla="*/ 1558213 h 1576579"/>
                  <a:gd name="connsiteX10" fmla="*/ 702702 w 1576579"/>
                  <a:gd name="connsiteY10" fmla="*/ 1558213 h 1576579"/>
                  <a:gd name="connsiteX11" fmla="*/ 647112 w 1576579"/>
                  <a:gd name="connsiteY11" fmla="*/ 1321726 h 1576579"/>
                  <a:gd name="connsiteX12" fmla="*/ 396909 w 1576579"/>
                  <a:gd name="connsiteY12" fmla="*/ 1177271 h 1576579"/>
                  <a:gd name="connsiteX13" fmla="*/ 164310 w 1576579"/>
                  <a:gd name="connsiteY13" fmla="*/ 1247373 h 1576579"/>
                  <a:gd name="connsiteX14" fmla="*/ 78722 w 1576579"/>
                  <a:gd name="connsiteY14" fmla="*/ 1099130 h 1576579"/>
                  <a:gd name="connsiteX15" fmla="*/ 255731 w 1576579"/>
                  <a:gd name="connsiteY15" fmla="*/ 932744 h 1576579"/>
                  <a:gd name="connsiteX16" fmla="*/ 255731 w 1576579"/>
                  <a:gd name="connsiteY16" fmla="*/ 643834 h 1576579"/>
                  <a:gd name="connsiteX17" fmla="*/ 78722 w 1576579"/>
                  <a:gd name="connsiteY17" fmla="*/ 477449 h 1576579"/>
                  <a:gd name="connsiteX18" fmla="*/ 164310 w 1576579"/>
                  <a:gd name="connsiteY18" fmla="*/ 329206 h 1576579"/>
                  <a:gd name="connsiteX19" fmla="*/ 396909 w 1576579"/>
                  <a:gd name="connsiteY19" fmla="*/ 399307 h 1576579"/>
                  <a:gd name="connsiteX20" fmla="*/ 647112 w 1576579"/>
                  <a:gd name="connsiteY20" fmla="*/ 254852 h 1576579"/>
                  <a:gd name="connsiteX21" fmla="*/ 702702 w 1576579"/>
                  <a:gd name="connsiteY21" fmla="*/ 18366 h 1576579"/>
                  <a:gd name="connsiteX22" fmla="*/ 873877 w 1576579"/>
                  <a:gd name="connsiteY22" fmla="*/ 18366 h 1576579"/>
                  <a:gd name="connsiteX23" fmla="*/ 929467 w 1576579"/>
                  <a:gd name="connsiteY23" fmla="*/ 254853 h 1576579"/>
                  <a:gd name="connsiteX24" fmla="*/ 1179670 w 1576579"/>
                  <a:gd name="connsiteY24" fmla="*/ 399308 h 1576579"/>
                  <a:gd name="connsiteX25" fmla="*/ 1179670 w 1576579"/>
                  <a:gd name="connsiteY25" fmla="*/ 399307 h 1576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76579" h="1576579">
                    <a:moveTo>
                      <a:pt x="1014760" y="398801"/>
                    </a:moveTo>
                    <a:lnTo>
                      <a:pt x="1183390" y="294360"/>
                    </a:lnTo>
                    <a:lnTo>
                      <a:pt x="1282219" y="393188"/>
                    </a:lnTo>
                    <a:lnTo>
                      <a:pt x="1177778" y="561819"/>
                    </a:lnTo>
                    <a:cubicBezTo>
                      <a:pt x="1218004" y="631001"/>
                      <a:pt x="1239077" y="709649"/>
                      <a:pt x="1238832" y="789675"/>
                    </a:cubicBezTo>
                    <a:lnTo>
                      <a:pt x="1413595" y="883492"/>
                    </a:lnTo>
                    <a:lnTo>
                      <a:pt x="1377422" y="1018495"/>
                    </a:lnTo>
                    <a:lnTo>
                      <a:pt x="1179163" y="1012362"/>
                    </a:lnTo>
                    <a:cubicBezTo>
                      <a:pt x="1139363" y="1081790"/>
                      <a:pt x="1081789" y="1139364"/>
                      <a:pt x="1012361" y="1179164"/>
                    </a:cubicBezTo>
                    <a:lnTo>
                      <a:pt x="1018494" y="1377422"/>
                    </a:lnTo>
                    <a:lnTo>
                      <a:pt x="883493" y="1413595"/>
                    </a:lnTo>
                    <a:lnTo>
                      <a:pt x="789675" y="1238831"/>
                    </a:lnTo>
                    <a:cubicBezTo>
                      <a:pt x="709649" y="1239078"/>
                      <a:pt x="631001" y="1218004"/>
                      <a:pt x="561819" y="1177778"/>
                    </a:cubicBezTo>
                    <a:lnTo>
                      <a:pt x="393189" y="1282219"/>
                    </a:lnTo>
                    <a:lnTo>
                      <a:pt x="294360" y="1183391"/>
                    </a:lnTo>
                    <a:lnTo>
                      <a:pt x="398801" y="1014760"/>
                    </a:lnTo>
                    <a:cubicBezTo>
                      <a:pt x="358575" y="945578"/>
                      <a:pt x="337502" y="866930"/>
                      <a:pt x="337747" y="786904"/>
                    </a:cubicBezTo>
                    <a:lnTo>
                      <a:pt x="162984" y="693087"/>
                    </a:lnTo>
                    <a:lnTo>
                      <a:pt x="199157" y="558084"/>
                    </a:lnTo>
                    <a:lnTo>
                      <a:pt x="397416" y="564217"/>
                    </a:lnTo>
                    <a:cubicBezTo>
                      <a:pt x="437216" y="494789"/>
                      <a:pt x="494790" y="437215"/>
                      <a:pt x="564218" y="397415"/>
                    </a:cubicBezTo>
                    <a:lnTo>
                      <a:pt x="558085" y="199157"/>
                    </a:lnTo>
                    <a:lnTo>
                      <a:pt x="693086" y="162984"/>
                    </a:lnTo>
                    <a:lnTo>
                      <a:pt x="786904" y="337748"/>
                    </a:lnTo>
                    <a:cubicBezTo>
                      <a:pt x="866930" y="337501"/>
                      <a:pt x="945578" y="358575"/>
                      <a:pt x="1014760" y="398801"/>
                    </a:cubicBezTo>
                    <a:lnTo>
                      <a:pt x="1014760" y="398801"/>
                    </a:lnTo>
                    <a:close/>
                  </a:path>
                </a:pathLst>
              </a:custGeom>
              <a:grpFill/>
              <a:ln>
                <a:solidFill>
                  <a:srgbClr val="0070C0"/>
                </a:solidFill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2">
                <a:schemeClr val="accent5">
                  <a:shade val="50000"/>
                  <a:hueOff val="169187"/>
                  <a:satOff val="201"/>
                  <a:lumOff val="2743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55976" tIns="555975" rIns="555974" bIns="555975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2600" kern="1200" dirty="0"/>
              </a:p>
            </p:txBody>
          </p:sp>
          <p:sp>
            <p:nvSpPr>
              <p:cNvPr id="6" name="Arrow: Circular 5">
                <a:extLst>
                  <a:ext uri="{FF2B5EF4-FFF2-40B4-BE49-F238E27FC236}">
                    <a16:creationId xmlns:a16="http://schemas.microsoft.com/office/drawing/2014/main" id="{B4DAD947-C6DC-9B30-2B18-FE64DF4D54CA}"/>
                  </a:ext>
                </a:extLst>
              </p:cNvPr>
              <p:cNvSpPr/>
              <p:nvPr/>
            </p:nvSpPr>
            <p:spPr>
              <a:xfrm>
                <a:off x="8481885" y="1737571"/>
                <a:ext cx="2218532" cy="2218532"/>
              </a:xfrm>
              <a:prstGeom prst="circularArrow">
                <a:avLst>
                  <a:gd name="adj1" fmla="val 5984"/>
                  <a:gd name="adj2" fmla="val 394124"/>
                  <a:gd name="adj3" fmla="val 13313824"/>
                  <a:gd name="adj4" fmla="val 10508221"/>
                  <a:gd name="adj5" fmla="val 6981"/>
                </a:avLst>
              </a:prstGeom>
              <a:grpFill/>
              <a:ln>
                <a:solidFill>
                  <a:srgbClr val="0070C0"/>
                </a:solidFill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shade val="90000"/>
                  <a:hueOff val="178291"/>
                  <a:satOff val="-3523"/>
                  <a:lumOff val="2024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A8899A-8CF3-7BF9-7135-4A7D8220EAB2}"/>
                </a:ext>
              </a:extLst>
            </p:cNvPr>
            <p:cNvSpPr txBox="1"/>
            <p:nvPr/>
          </p:nvSpPr>
          <p:spPr>
            <a:xfrm>
              <a:off x="9852102" y="2667000"/>
              <a:ext cx="1546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Spectral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48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8598" y="1379538"/>
            <a:ext cx="4114800" cy="471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848599" y="1176732"/>
            <a:ext cx="4114801" cy="4857356"/>
            <a:chOff x="5029200" y="1786332"/>
            <a:chExt cx="4114801" cy="4857356"/>
          </a:xfrm>
        </p:grpSpPr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5495925" y="1989138"/>
              <a:ext cx="3113088" cy="4425950"/>
              <a:chOff x="9024" y="9168"/>
              <a:chExt cx="2618" cy="3792"/>
            </a:xfrm>
          </p:grpSpPr>
          <p:pic>
            <p:nvPicPr>
              <p:cNvPr id="58" name="Picture 57" descr="venicecut_imagecube_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024" y="9884"/>
                <a:ext cx="2595" cy="3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" name="AutoShape 8"/>
              <p:cNvSpPr>
                <a:spLocks noChangeArrowheads="1"/>
              </p:cNvSpPr>
              <p:nvPr/>
            </p:nvSpPr>
            <p:spPr bwMode="auto">
              <a:xfrm flipH="1">
                <a:off x="11088" y="12321"/>
                <a:ext cx="554" cy="639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AutoShape 9"/>
              <p:cNvSpPr>
                <a:spLocks noChangeArrowheads="1"/>
              </p:cNvSpPr>
              <p:nvPr/>
            </p:nvSpPr>
            <p:spPr bwMode="auto">
              <a:xfrm flipV="1">
                <a:off x="9024" y="9168"/>
                <a:ext cx="672" cy="672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3" name="Line 15"/>
            <p:cNvSpPr>
              <a:spLocks noChangeShapeType="1"/>
            </p:cNvSpPr>
            <p:nvPr/>
          </p:nvSpPr>
          <p:spPr bwMode="auto">
            <a:xfrm flipH="1">
              <a:off x="5486400" y="3471468"/>
              <a:ext cx="9525" cy="317222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TextBox 49"/>
            <p:cNvSpPr txBox="1">
              <a:spLocks noChangeArrowheads="1"/>
            </p:cNvSpPr>
            <p:nvPr/>
          </p:nvSpPr>
          <p:spPr bwMode="auto">
            <a:xfrm>
              <a:off x="8610601" y="2757488"/>
              <a:ext cx="533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1" dirty="0"/>
                <a:t>X</a:t>
              </a:r>
            </a:p>
          </p:txBody>
        </p:sp>
        <p:sp>
          <p:nvSpPr>
            <p:cNvPr id="49" name="TextBox 50"/>
            <p:cNvSpPr txBox="1">
              <a:spLocks noChangeArrowheads="1"/>
            </p:cNvSpPr>
            <p:nvPr/>
          </p:nvSpPr>
          <p:spPr bwMode="auto">
            <a:xfrm>
              <a:off x="5029200" y="5745163"/>
              <a:ext cx="533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1" dirty="0"/>
                <a:t>y</a:t>
              </a: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 flipV="1">
              <a:off x="5486400" y="3443288"/>
              <a:ext cx="3352801" cy="9525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AutoShape 8"/>
            <p:cNvSpPr>
              <a:spLocks noChangeArrowheads="1"/>
            </p:cNvSpPr>
            <p:nvPr/>
          </p:nvSpPr>
          <p:spPr bwMode="auto">
            <a:xfrm rot="10800000" flipH="1">
              <a:off x="5474046" y="2790031"/>
              <a:ext cx="556387" cy="674227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 rot="21377655" flipV="1">
              <a:off x="5472688" y="2689654"/>
              <a:ext cx="711328" cy="765283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TextBox 51"/>
            <p:cNvSpPr txBox="1">
              <a:spLocks noChangeArrowheads="1"/>
            </p:cNvSpPr>
            <p:nvPr/>
          </p:nvSpPr>
          <p:spPr bwMode="auto">
            <a:xfrm rot="18576170">
              <a:off x="4968875" y="2462607"/>
              <a:ext cx="17224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Spectral bands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396BFE-F12B-9A58-0EC0-41FEB31F510F}"/>
              </a:ext>
            </a:extLst>
          </p:cNvPr>
          <p:cNvGrpSpPr/>
          <p:nvPr/>
        </p:nvGrpSpPr>
        <p:grpSpPr>
          <a:xfrm>
            <a:off x="359187" y="1371600"/>
            <a:ext cx="6903867" cy="4882029"/>
            <a:chOff x="359187" y="1211633"/>
            <a:chExt cx="6903867" cy="4882029"/>
          </a:xfrm>
        </p:grpSpPr>
        <p:sp>
          <p:nvSpPr>
            <p:cNvPr id="2" name="Rectangle 1"/>
            <p:cNvSpPr/>
            <p:nvPr/>
          </p:nvSpPr>
          <p:spPr>
            <a:xfrm>
              <a:off x="1524001" y="1295400"/>
              <a:ext cx="5739053" cy="403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720"/>
            <a:stretch>
              <a:fillRect/>
            </a:stretch>
          </p:blipFill>
          <p:spPr bwMode="auto">
            <a:xfrm>
              <a:off x="695325" y="1504951"/>
              <a:ext cx="6302721" cy="4287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3648788" y="3130033"/>
              <a:ext cx="457200" cy="2194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Rectangle 26"/>
            <p:cNvSpPr>
              <a:spLocks noChangeArrowheads="1"/>
            </p:cNvSpPr>
            <p:nvPr/>
          </p:nvSpPr>
          <p:spPr bwMode="auto">
            <a:xfrm>
              <a:off x="5119387" y="3314699"/>
              <a:ext cx="457200" cy="201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 rot="16200000">
              <a:off x="-692503" y="3114644"/>
              <a:ext cx="250348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Reflectance * 10000</a:t>
              </a:r>
            </a:p>
          </p:txBody>
        </p:sp>
        <p:sp>
          <p:nvSpPr>
            <p:cNvPr id="45" name="Text Box 28"/>
            <p:cNvSpPr txBox="1">
              <a:spLocks noChangeArrowheads="1"/>
            </p:cNvSpPr>
            <p:nvPr/>
          </p:nvSpPr>
          <p:spPr bwMode="auto">
            <a:xfrm>
              <a:off x="3018712" y="5693552"/>
              <a:ext cx="24003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Wavelength in </a:t>
              </a:r>
              <a:r>
                <a:rPr lang="en-US" altLang="en-US" sz="2000" dirty="0">
                  <a:cs typeface="Arial" charset="0"/>
                </a:rPr>
                <a:t>µ</a:t>
              </a:r>
              <a:r>
                <a:rPr lang="en-US" altLang="en-US" sz="2000" dirty="0"/>
                <a:t>m</a:t>
              </a:r>
            </a:p>
          </p:txBody>
        </p:sp>
        <p:sp>
          <p:nvSpPr>
            <p:cNvPr id="10269" name="Text Box 8"/>
            <p:cNvSpPr txBox="1">
              <a:spLocks noChangeArrowheads="1"/>
            </p:cNvSpPr>
            <p:nvPr/>
          </p:nvSpPr>
          <p:spPr bwMode="auto">
            <a:xfrm>
              <a:off x="4762861" y="1464617"/>
              <a:ext cx="2095140" cy="14333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70000"/>
                </a:lnSpc>
                <a:spcBef>
                  <a:spcPts val="700"/>
                </a:spcBef>
              </a:pPr>
              <a:r>
                <a:rPr lang="en-US" b="1" dirty="0">
                  <a:solidFill>
                    <a:srgbClr val="885A2C"/>
                  </a:solidFill>
                  <a:latin typeface="Candara" pitchFamily="34" charset="0"/>
                </a:rPr>
                <a:t>Soil</a:t>
              </a:r>
            </a:p>
            <a:p>
              <a:pPr algn="r">
                <a:lnSpc>
                  <a:spcPct val="70000"/>
                </a:lnSpc>
                <a:spcBef>
                  <a:spcPts val="700"/>
                </a:spcBef>
              </a:pPr>
              <a:r>
                <a:rPr lang="en-US" b="1" dirty="0">
                  <a:solidFill>
                    <a:srgbClr val="3366FF"/>
                  </a:solidFill>
                  <a:latin typeface="Candara" pitchFamily="34" charset="0"/>
                </a:rPr>
                <a:t>Water</a:t>
              </a:r>
            </a:p>
            <a:p>
              <a:pPr algn="r">
                <a:lnSpc>
                  <a:spcPct val="70000"/>
                </a:lnSpc>
                <a:spcBef>
                  <a:spcPts val="700"/>
                </a:spcBef>
              </a:pPr>
              <a:r>
                <a:rPr lang="en-US" b="1" dirty="0">
                  <a:solidFill>
                    <a:srgbClr val="E97B01"/>
                  </a:solidFill>
                  <a:latin typeface="Candara" pitchFamily="34" charset="0"/>
                </a:rPr>
                <a:t>Dry Vegetation</a:t>
              </a:r>
            </a:p>
            <a:p>
              <a:pPr algn="r">
                <a:lnSpc>
                  <a:spcPct val="70000"/>
                </a:lnSpc>
                <a:spcBef>
                  <a:spcPts val="700"/>
                </a:spcBef>
              </a:pPr>
              <a:r>
                <a:rPr lang="en-US" b="1" dirty="0">
                  <a:solidFill>
                    <a:srgbClr val="006600"/>
                  </a:solidFill>
                  <a:latin typeface="Candara" pitchFamily="34" charset="0"/>
                </a:rPr>
                <a:t>Green Vegetation</a:t>
              </a:r>
            </a:p>
            <a:p>
              <a:pPr algn="r">
                <a:lnSpc>
                  <a:spcPct val="70000"/>
                </a:lnSpc>
                <a:spcBef>
                  <a:spcPts val="700"/>
                </a:spcBef>
              </a:pPr>
              <a:r>
                <a:rPr lang="en-US" b="1" dirty="0">
                  <a:solidFill>
                    <a:srgbClr val="FF0000"/>
                  </a:solidFill>
                  <a:latin typeface="Candara" pitchFamily="34" charset="0"/>
                </a:rPr>
                <a:t>Aquatic Vegetation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524000" y="1211633"/>
              <a:ext cx="580312" cy="4122367"/>
              <a:chOff x="914400" y="506783"/>
              <a:chExt cx="580312" cy="412236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914400" y="971550"/>
                <a:ext cx="518160" cy="3657600"/>
                <a:chOff x="990600" y="2590800"/>
                <a:chExt cx="518160" cy="3657600"/>
              </a:xfrm>
            </p:grpSpPr>
            <p:sp>
              <p:nvSpPr>
                <p:cNvPr id="7" name="Down Arrow 6"/>
                <p:cNvSpPr/>
                <p:nvPr/>
              </p:nvSpPr>
              <p:spPr>
                <a:xfrm>
                  <a:off x="990600" y="2590800"/>
                  <a:ext cx="137160" cy="3657600"/>
                </a:xfrm>
                <a:prstGeom prst="downArrow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Down Arrow 29"/>
                <p:cNvSpPr/>
                <p:nvPr/>
              </p:nvSpPr>
              <p:spPr>
                <a:xfrm>
                  <a:off x="1371600" y="2590800"/>
                  <a:ext cx="137160" cy="3657600"/>
                </a:xfrm>
                <a:prstGeom prst="downArrow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Down Arrow 30"/>
                <p:cNvSpPr/>
                <p:nvPr/>
              </p:nvSpPr>
              <p:spPr>
                <a:xfrm>
                  <a:off x="1158240" y="2590800"/>
                  <a:ext cx="137160" cy="3657600"/>
                </a:xfrm>
                <a:prstGeom prst="downArrow">
                  <a:avLst/>
                </a:prstGeom>
                <a:solidFill>
                  <a:srgbClr val="006600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6600"/>
                    </a:solidFill>
                  </a:endParaRPr>
                </a:p>
              </p:txBody>
            </p:sp>
          </p:grpSp>
          <p:pic>
            <p:nvPicPr>
              <p:cNvPr id="36" name="Picture 4" descr="Image result for camera cartoo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506783"/>
                <a:ext cx="580312" cy="3885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Text Box 3"/>
          <p:cNvSpPr txBox="1"/>
          <p:nvPr/>
        </p:nvSpPr>
        <p:spPr>
          <a:xfrm>
            <a:off x="486228" y="128766"/>
            <a:ext cx="8359932" cy="10424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7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Aspects of an Image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6C9FAB-CB33-5EB6-05E9-01A8B1A9B36B}"/>
              </a:ext>
            </a:extLst>
          </p:cNvPr>
          <p:cNvSpPr/>
          <p:nvPr/>
        </p:nvSpPr>
        <p:spPr>
          <a:xfrm>
            <a:off x="8472731" y="3005532"/>
            <a:ext cx="137869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18">
            <a:extLst>
              <a:ext uri="{FF2B5EF4-FFF2-40B4-BE49-F238E27FC236}">
                <a16:creationId xmlns:a16="http://schemas.microsoft.com/office/drawing/2014/main" id="{5625E6E7-7B77-5734-C89E-072FD1B6F7E8}"/>
              </a:ext>
            </a:extLst>
          </p:cNvPr>
          <p:cNvSpPr>
            <a:spLocks noChangeShapeType="1"/>
          </p:cNvSpPr>
          <p:nvPr/>
        </p:nvSpPr>
        <p:spPr bwMode="auto">
          <a:xfrm rot="21377655" flipH="1" flipV="1">
            <a:off x="7958537" y="3069867"/>
            <a:ext cx="510889" cy="33089"/>
          </a:xfrm>
          <a:prstGeom prst="lin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Box 51">
            <a:extLst>
              <a:ext uri="{FF2B5EF4-FFF2-40B4-BE49-F238E27FC236}">
                <a16:creationId xmlns:a16="http://schemas.microsoft.com/office/drawing/2014/main" id="{FCFBA518-5012-BF52-CAC3-8FFB66C1C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457" y="2908650"/>
            <a:ext cx="79908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Pixel</a:t>
            </a:r>
          </a:p>
        </p:txBody>
      </p:sp>
      <p:sp>
        <p:nvSpPr>
          <p:cNvPr id="14" name="TextBox 51">
            <a:extLst>
              <a:ext uri="{FF2B5EF4-FFF2-40B4-BE49-F238E27FC236}">
                <a16:creationId xmlns:a16="http://schemas.microsoft.com/office/drawing/2014/main" id="{4868FCB0-C440-6748-C8FB-8ECFCF481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3286" y="5751790"/>
            <a:ext cx="170038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Raster/Image</a:t>
            </a:r>
          </a:p>
        </p:txBody>
      </p:sp>
    </p:spTree>
    <p:extLst>
      <p:ext uri="{BB962C8B-B14F-4D97-AF65-F5344CB8AC3E}">
        <p14:creationId xmlns:p14="http://schemas.microsoft.com/office/powerpoint/2010/main" val="1497838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4521-95C8-2CB2-A44C-F02DE687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Temporal </a:t>
            </a:r>
            <a:r>
              <a:rPr lang="en-US" sz="6000" dirty="0">
                <a:solidFill>
                  <a:srgbClr val="0785BD"/>
                </a:solidFill>
              </a:rPr>
              <a:t>resolution</a:t>
            </a:r>
            <a:r>
              <a:rPr lang="en-US" sz="6000" dirty="0"/>
              <a:t> and </a:t>
            </a:r>
            <a:r>
              <a:rPr lang="en-US" sz="6000" dirty="0">
                <a:solidFill>
                  <a:srgbClr val="CA6602"/>
                </a:solidFill>
              </a:rPr>
              <a:t>extent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1619E6-B6D4-A257-82D6-A816273FB8A3}"/>
              </a:ext>
            </a:extLst>
          </p:cNvPr>
          <p:cNvGrpSpPr/>
          <p:nvPr/>
        </p:nvGrpSpPr>
        <p:grpSpPr>
          <a:xfrm>
            <a:off x="729344" y="3124200"/>
            <a:ext cx="11049000" cy="1110342"/>
            <a:chOff x="729344" y="2514600"/>
            <a:chExt cx="11049000" cy="1110342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901550BB-1C8E-8D4C-4B75-269EFFFE8164}"/>
                </a:ext>
              </a:extLst>
            </p:cNvPr>
            <p:cNvSpPr/>
            <p:nvPr/>
          </p:nvSpPr>
          <p:spPr>
            <a:xfrm>
              <a:off x="882501" y="2514600"/>
              <a:ext cx="10287000" cy="685800"/>
            </a:xfrm>
            <a:prstGeom prst="rightArrow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D886B-1F24-6FEF-9813-19D34DC2C4AB}"/>
                </a:ext>
              </a:extLst>
            </p:cNvPr>
            <p:cNvCxnSpPr/>
            <p:nvPr/>
          </p:nvCxnSpPr>
          <p:spPr>
            <a:xfrm>
              <a:off x="6019800" y="3028153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B6CCE13-37F2-D3FB-71B5-38EE3A0950AB}"/>
                </a:ext>
              </a:extLst>
            </p:cNvPr>
            <p:cNvCxnSpPr/>
            <p:nvPr/>
          </p:nvCxnSpPr>
          <p:spPr>
            <a:xfrm>
              <a:off x="3429000" y="3028153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523C964-2E30-F73B-2C5A-00DD71BFE2D5}"/>
                </a:ext>
              </a:extLst>
            </p:cNvPr>
            <p:cNvCxnSpPr/>
            <p:nvPr/>
          </p:nvCxnSpPr>
          <p:spPr>
            <a:xfrm>
              <a:off x="4724400" y="3037367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E0C50AD-E10E-68F0-A976-5E8075A6875F}"/>
                </a:ext>
              </a:extLst>
            </p:cNvPr>
            <p:cNvCxnSpPr/>
            <p:nvPr/>
          </p:nvCxnSpPr>
          <p:spPr>
            <a:xfrm>
              <a:off x="2133600" y="3037367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C274EA-46C7-55A8-061C-A4B4DC641387}"/>
                </a:ext>
              </a:extLst>
            </p:cNvPr>
            <p:cNvCxnSpPr/>
            <p:nvPr/>
          </p:nvCxnSpPr>
          <p:spPr>
            <a:xfrm>
              <a:off x="892881" y="3029825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3D3C99-7757-E728-17DF-61BE08F3B06E}"/>
                </a:ext>
              </a:extLst>
            </p:cNvPr>
            <p:cNvCxnSpPr/>
            <p:nvPr/>
          </p:nvCxnSpPr>
          <p:spPr>
            <a:xfrm>
              <a:off x="8534400" y="3018939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8E9997E-25BD-E8E3-94FF-1023DAB310F9}"/>
                </a:ext>
              </a:extLst>
            </p:cNvPr>
            <p:cNvCxnSpPr/>
            <p:nvPr/>
          </p:nvCxnSpPr>
          <p:spPr>
            <a:xfrm>
              <a:off x="9829800" y="3028153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F72D0A-806D-8C05-06E7-045C5E719088}"/>
                </a:ext>
              </a:extLst>
            </p:cNvPr>
            <p:cNvCxnSpPr/>
            <p:nvPr/>
          </p:nvCxnSpPr>
          <p:spPr>
            <a:xfrm>
              <a:off x="7239000" y="3028153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CCF784-0AC8-4808-F072-4D31C0A5ADAD}"/>
                </a:ext>
              </a:extLst>
            </p:cNvPr>
            <p:cNvSpPr txBox="1"/>
            <p:nvPr/>
          </p:nvSpPr>
          <p:spPr>
            <a:xfrm>
              <a:off x="729344" y="3163277"/>
              <a:ext cx="1104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      2      4      6      8     10     12     14 days                       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8618B82-10B2-4EFC-9073-0AB70F1C0B90}"/>
              </a:ext>
            </a:extLst>
          </p:cNvPr>
          <p:cNvSpPr txBox="1"/>
          <p:nvPr/>
        </p:nvSpPr>
        <p:spPr>
          <a:xfrm>
            <a:off x="609600" y="2133600"/>
            <a:ext cx="10929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~ 2km    1km     250m-1km          10-20m                                                                                                  15-30m</a:t>
            </a:r>
          </a:p>
          <a:p>
            <a:r>
              <a:rPr lang="en-US" sz="2000" dirty="0"/>
              <a:t>GOES   AVHRR &amp; MODIS         Sentinel-2 &amp; 1                                                                                          Landsat 8                   </a:t>
            </a:r>
          </a:p>
          <a:p>
            <a:r>
              <a:rPr lang="en-US" sz="2000" dirty="0"/>
              <a:t>5-15min      1-2 days                     5-6 days                                                                                                  16 days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0BBA61-78DE-1472-147D-7AEDA9A029C9}"/>
              </a:ext>
            </a:extLst>
          </p:cNvPr>
          <p:cNvSpPr txBox="1"/>
          <p:nvPr/>
        </p:nvSpPr>
        <p:spPr>
          <a:xfrm>
            <a:off x="380999" y="4419600"/>
            <a:ext cx="1178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(1972)    (1975)      (1978)                                                                                 (1999)                                               (2014-15)</a:t>
            </a:r>
          </a:p>
          <a:p>
            <a:r>
              <a:rPr lang="en-US" sz="2000" dirty="0"/>
              <a:t>Landsat   GOES       AVHRR                                                                                MODIS                                                S1,S2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7569EE-0940-25C8-5ABD-376546F5839A}"/>
              </a:ext>
            </a:extLst>
          </p:cNvPr>
          <p:cNvGrpSpPr/>
          <p:nvPr/>
        </p:nvGrpSpPr>
        <p:grpSpPr>
          <a:xfrm>
            <a:off x="76200" y="5092227"/>
            <a:ext cx="11658599" cy="1156173"/>
            <a:chOff x="457200" y="4175333"/>
            <a:chExt cx="11658599" cy="115617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62034A2-A68F-36B8-969D-8328B921690C}"/>
                </a:ext>
              </a:extLst>
            </p:cNvPr>
            <p:cNvGrpSpPr/>
            <p:nvPr/>
          </p:nvGrpSpPr>
          <p:grpSpPr>
            <a:xfrm>
              <a:off x="903766" y="4175333"/>
              <a:ext cx="11212033" cy="712936"/>
              <a:chOff x="1066799" y="4343400"/>
              <a:chExt cx="11212033" cy="712936"/>
            </a:xfrm>
          </p:grpSpPr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68C4848C-D70E-D768-80BD-4EBF9ABCA54D}"/>
                  </a:ext>
                </a:extLst>
              </p:cNvPr>
              <p:cNvSpPr/>
              <p:nvPr/>
            </p:nvSpPr>
            <p:spPr>
              <a:xfrm>
                <a:off x="1066799" y="4343400"/>
                <a:ext cx="11212033" cy="685800"/>
              </a:xfrm>
              <a:prstGeom prst="rightArrow">
                <a:avLst/>
              </a:prstGeom>
              <a:solidFill>
                <a:srgbClr val="CA660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3A899FB-7E31-7F1F-D449-F1E477D6F1C5}"/>
                  </a:ext>
                </a:extLst>
              </p:cNvPr>
              <p:cNvCxnSpPr/>
              <p:nvPr/>
            </p:nvCxnSpPr>
            <p:spPr>
              <a:xfrm>
                <a:off x="6193972" y="4864242"/>
                <a:ext cx="0" cy="18288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3229527-6BE7-4F75-D50F-34F95D4397B5}"/>
                  </a:ext>
                </a:extLst>
              </p:cNvPr>
              <p:cNvCxnSpPr/>
              <p:nvPr/>
            </p:nvCxnSpPr>
            <p:spPr>
              <a:xfrm>
                <a:off x="3603172" y="4864242"/>
                <a:ext cx="0" cy="18288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4540F72-0CF2-25A6-856B-76EA837FD519}"/>
                  </a:ext>
                </a:extLst>
              </p:cNvPr>
              <p:cNvCxnSpPr/>
              <p:nvPr/>
            </p:nvCxnSpPr>
            <p:spPr>
              <a:xfrm>
                <a:off x="4898572" y="4873456"/>
                <a:ext cx="0" cy="18288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2490B1E-287D-8836-BD32-84B5E3E35470}"/>
                  </a:ext>
                </a:extLst>
              </p:cNvPr>
              <p:cNvCxnSpPr/>
              <p:nvPr/>
            </p:nvCxnSpPr>
            <p:spPr>
              <a:xfrm>
                <a:off x="2307772" y="4873456"/>
                <a:ext cx="0" cy="18288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8708EF5-C888-EE82-D31A-BCCB62396AEB}"/>
                  </a:ext>
                </a:extLst>
              </p:cNvPr>
              <p:cNvCxnSpPr/>
              <p:nvPr/>
            </p:nvCxnSpPr>
            <p:spPr>
              <a:xfrm>
                <a:off x="1077939" y="4855028"/>
                <a:ext cx="0" cy="18288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8B3014E-91B1-BFC4-7FD5-A3C4FBBCE7F6}"/>
                  </a:ext>
                </a:extLst>
              </p:cNvPr>
              <p:cNvCxnSpPr/>
              <p:nvPr/>
            </p:nvCxnSpPr>
            <p:spPr>
              <a:xfrm>
                <a:off x="8708572" y="4855028"/>
                <a:ext cx="0" cy="18288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ED5527A-05B1-95E3-BCA3-7576F84305B2}"/>
                  </a:ext>
                </a:extLst>
              </p:cNvPr>
              <p:cNvCxnSpPr/>
              <p:nvPr/>
            </p:nvCxnSpPr>
            <p:spPr>
              <a:xfrm>
                <a:off x="10003972" y="4864242"/>
                <a:ext cx="0" cy="18288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F215A43-264B-74D3-CF8D-EF16D48FD10B}"/>
                  </a:ext>
                </a:extLst>
              </p:cNvPr>
              <p:cNvCxnSpPr/>
              <p:nvPr/>
            </p:nvCxnSpPr>
            <p:spPr>
              <a:xfrm>
                <a:off x="7413172" y="4864242"/>
                <a:ext cx="0" cy="18288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8475151-6132-20A2-BAB3-0CBB2035990A}"/>
                </a:ext>
              </a:extLst>
            </p:cNvPr>
            <p:cNvSpPr txBox="1"/>
            <p:nvPr/>
          </p:nvSpPr>
          <p:spPr>
            <a:xfrm>
              <a:off x="457200" y="4869841"/>
              <a:ext cx="1143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1970   1975   1980   1985   1990   1995   2000   2005   2010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65FDB79-1936-5200-E799-698EECFE48C0}"/>
                </a:ext>
              </a:extLst>
            </p:cNvPr>
            <p:cNvCxnSpPr/>
            <p:nvPr/>
          </p:nvCxnSpPr>
          <p:spPr>
            <a:xfrm>
              <a:off x="11125200" y="4702628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851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BA1A-23A0-512F-0074-94383235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Terra package (some functions)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7D4B-C59F-E3B5-7A56-13B38D1E9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8866"/>
          </a:xfrm>
        </p:spPr>
        <p:txBody>
          <a:bodyPr>
            <a:normAutofit fontScale="92500" lnSpcReduction="20000"/>
          </a:bodyPr>
          <a:lstStyle/>
          <a:p>
            <a:pPr marL="347663" indent="-347663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terra::</a:t>
            </a:r>
            <a:r>
              <a:rPr lang="en-US" dirty="0" err="1">
                <a:solidFill>
                  <a:srgbClr val="C00000"/>
                </a:solidFill>
              </a:rPr>
              <a:t>vect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 read a vector file</a:t>
            </a:r>
          </a:p>
          <a:p>
            <a:pPr marL="347663" indent="-347663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terra::</a:t>
            </a:r>
            <a:r>
              <a:rPr lang="en-US" dirty="0" err="1">
                <a:solidFill>
                  <a:srgbClr val="C00000"/>
                </a:solidFill>
              </a:rPr>
              <a:t>rast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 read a raster file</a:t>
            </a:r>
          </a:p>
          <a:p>
            <a:pPr marL="347663" indent="-347663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terra::aggregate </a:t>
            </a:r>
            <a:r>
              <a:rPr lang="en-US" dirty="0"/>
              <a:t>– aggregate to make multi-polygons to result in one multi-polygon per field value of the field a vector is aggregated on</a:t>
            </a:r>
          </a:p>
          <a:p>
            <a:pPr marL="347663" indent="-347663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terra::</a:t>
            </a:r>
            <a:r>
              <a:rPr lang="en-US" dirty="0" err="1">
                <a:solidFill>
                  <a:srgbClr val="C00000"/>
                </a:solidFill>
              </a:rPr>
              <a:t>disagg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 same as “split multipart polygons” in ArcGIS – splits all multipart polygons into </a:t>
            </a:r>
            <a:r>
              <a:rPr lang="en-US" dirty="0" err="1"/>
              <a:t>singlepart</a:t>
            </a:r>
            <a:r>
              <a:rPr lang="en-US" dirty="0"/>
              <a:t> polygons</a:t>
            </a:r>
          </a:p>
          <a:p>
            <a:pPr marL="347663" indent="-347663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terra:: expanse </a:t>
            </a:r>
            <a:r>
              <a:rPr lang="en-US" dirty="0"/>
              <a:t>– same as “calculate geometry -&gt; area” i.e. calculates area of each distinct polygon</a:t>
            </a:r>
          </a:p>
          <a:p>
            <a:pPr marL="347663" indent="-347663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terra::</a:t>
            </a:r>
            <a:r>
              <a:rPr lang="en-US" dirty="0" err="1">
                <a:solidFill>
                  <a:srgbClr val="C00000"/>
                </a:solidFill>
              </a:rPr>
              <a:t>as.polygons</a:t>
            </a:r>
            <a:r>
              <a:rPr lang="en-US" dirty="0"/>
              <a:t> – convert a class raster to a vector polygons layer</a:t>
            </a:r>
          </a:p>
          <a:p>
            <a:pPr marL="347663" indent="-347663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terra::intersect </a:t>
            </a:r>
            <a:r>
              <a:rPr lang="en-US" dirty="0"/>
              <a:t>– same as ‘intersect’ in ArcGIS – intersect two vectors</a:t>
            </a:r>
          </a:p>
          <a:p>
            <a:pPr marL="347663" indent="-347663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terra::</a:t>
            </a:r>
            <a:r>
              <a:rPr lang="en-US" dirty="0" err="1">
                <a:solidFill>
                  <a:srgbClr val="C00000"/>
                </a:solidFill>
              </a:rPr>
              <a:t>perim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 calculate perimeter of each polygon</a:t>
            </a:r>
          </a:p>
          <a:p>
            <a:pPr marL="347663" indent="-347663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terra::buffer </a:t>
            </a:r>
            <a:r>
              <a:rPr lang="en-US" dirty="0"/>
              <a:t>– buffer each polygon by a positive or negative distance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5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C4E1-B751-D3A3-F863-7E0ADBD54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Landscape Metrics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41BC1-913D-B118-7909-0EA613079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921934"/>
            <a:ext cx="10622278" cy="15070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7E00"/>
                </a:solidFill>
                <a:latin typeface="Aptos" panose="020B0004020202020204" pitchFamily="34" charset="0"/>
              </a:rPr>
              <a:t>Landscape metrics are quantitative measures that describe the composition and configuration of a landscape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80DBEF-859A-7A14-A6CD-C3C2946CBA6D}"/>
              </a:ext>
            </a:extLst>
          </p:cNvPr>
          <p:cNvSpPr txBox="1">
            <a:spLocks/>
          </p:cNvSpPr>
          <p:nvPr/>
        </p:nvSpPr>
        <p:spPr>
          <a:xfrm>
            <a:off x="535329" y="3733800"/>
            <a:ext cx="10058400" cy="20404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C00000"/>
                </a:solidFill>
              </a:rPr>
              <a:t>landscapemetrics</a:t>
            </a:r>
            <a:r>
              <a:rPr lang="en-US" sz="2400" dirty="0">
                <a:solidFill>
                  <a:srgbClr val="C00000"/>
                </a:solidFill>
              </a:rPr>
              <a:t>::</a:t>
            </a:r>
            <a:r>
              <a:rPr lang="en-US" sz="2400" dirty="0" err="1">
                <a:solidFill>
                  <a:srgbClr val="C00000"/>
                </a:solidFill>
              </a:rPr>
              <a:t>calculate_lsm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– calculate all landscape metrics defined in a list on a raster or a single metric at the patch, class, or entire image level</a:t>
            </a:r>
          </a:p>
          <a:p>
            <a:pPr marL="640271" lvl="1" indent="-347663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C00000"/>
                </a:solidFill>
              </a:rPr>
              <a:t>calculate_lsm</a:t>
            </a:r>
            <a:r>
              <a:rPr lang="en-US" sz="2000" dirty="0"/>
              <a:t>(</a:t>
            </a:r>
            <a:r>
              <a:rPr lang="en-US" sz="2000" dirty="0" err="1"/>
              <a:t>classRaster</a:t>
            </a:r>
            <a:r>
              <a:rPr lang="en-US" sz="2000" dirty="0"/>
              <a:t>, what = </a:t>
            </a:r>
            <a:r>
              <a:rPr lang="en-US" sz="2000" dirty="0" err="1"/>
              <a:t>lsm.list</a:t>
            </a:r>
            <a:r>
              <a:rPr lang="en-US" sz="2000" dirty="0"/>
              <a:t>, </a:t>
            </a:r>
            <a:r>
              <a:rPr lang="en-US" sz="2000" dirty="0" err="1"/>
              <a:t>count_boundary</a:t>
            </a:r>
            <a:r>
              <a:rPr lang="en-US" sz="2000" dirty="0"/>
              <a:t> = FALSE)</a:t>
            </a:r>
          </a:p>
          <a:p>
            <a:pPr marL="640271" lvl="1" indent="-347663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C00000"/>
                </a:solidFill>
              </a:rPr>
              <a:t>calculate_lsm</a:t>
            </a:r>
            <a:r>
              <a:rPr lang="en-US" sz="2000" dirty="0"/>
              <a:t>(</a:t>
            </a:r>
            <a:r>
              <a:rPr lang="en-US" sz="2000" dirty="0" err="1"/>
              <a:t>classRaster</a:t>
            </a:r>
            <a:r>
              <a:rPr lang="en-US" sz="2000" dirty="0"/>
              <a:t>, level = "patch", metric = "</a:t>
            </a:r>
            <a:r>
              <a:rPr lang="en-US" sz="2000" dirty="0" err="1"/>
              <a:t>enn</a:t>
            </a:r>
            <a:r>
              <a:rPr lang="en-US" sz="2000" dirty="0"/>
              <a:t>" 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644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9475D4-463A-E380-53BD-337D51FC4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42041"/>
              </p:ext>
            </p:extLst>
          </p:nvPr>
        </p:nvGraphicFramePr>
        <p:xfrm>
          <a:off x="1333499" y="762000"/>
          <a:ext cx="9525001" cy="5120635"/>
        </p:xfrm>
        <a:graphic>
          <a:graphicData uri="http://schemas.openxmlformats.org/drawingml/2006/table">
            <a:tbl>
              <a:tblPr/>
              <a:tblGrid>
                <a:gridCol w="980515">
                  <a:extLst>
                    <a:ext uri="{9D8B030D-6E8A-4147-A177-3AD203B41FA5}">
                      <a16:colId xmlns:a16="http://schemas.microsoft.com/office/drawing/2014/main" val="1717585970"/>
                    </a:ext>
                  </a:extLst>
                </a:gridCol>
                <a:gridCol w="3286684">
                  <a:extLst>
                    <a:ext uri="{9D8B030D-6E8A-4147-A177-3AD203B41FA5}">
                      <a16:colId xmlns:a16="http://schemas.microsoft.com/office/drawing/2014/main" val="3163204518"/>
                    </a:ext>
                  </a:extLst>
                </a:gridCol>
                <a:gridCol w="2538326">
                  <a:extLst>
                    <a:ext uri="{9D8B030D-6E8A-4147-A177-3AD203B41FA5}">
                      <a16:colId xmlns:a16="http://schemas.microsoft.com/office/drawing/2014/main" val="449271532"/>
                    </a:ext>
                  </a:extLst>
                </a:gridCol>
                <a:gridCol w="1084210">
                  <a:extLst>
                    <a:ext uri="{9D8B030D-6E8A-4147-A177-3AD203B41FA5}">
                      <a16:colId xmlns:a16="http://schemas.microsoft.com/office/drawing/2014/main" val="3993799747"/>
                    </a:ext>
                  </a:extLst>
                </a:gridCol>
                <a:gridCol w="1635266">
                  <a:extLst>
                    <a:ext uri="{9D8B030D-6E8A-4147-A177-3AD203B41FA5}">
                      <a16:colId xmlns:a16="http://schemas.microsoft.com/office/drawing/2014/main" val="2723388435"/>
                    </a:ext>
                  </a:extLst>
                </a:gridCol>
              </a:tblGrid>
              <a:tr h="3938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Metric</a:t>
                      </a:r>
                    </a:p>
                  </a:txBody>
                  <a:tcPr marL="18088" marR="18088" marT="14470" marB="144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Name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Type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Level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Function Name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44457"/>
                  </a:ext>
                </a:extLst>
              </a:tr>
              <a:tr h="3938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area</a:t>
                      </a:r>
                    </a:p>
                  </a:txBody>
                  <a:tcPr marL="18088" marR="18088" marT="14470" marB="144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patch area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area and edge metric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patch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 err="1">
                          <a:effectLst/>
                        </a:rPr>
                        <a:t>lsm_p_area</a:t>
                      </a:r>
                      <a:endParaRPr lang="en-US" sz="2000" dirty="0">
                        <a:effectLst/>
                      </a:endParaRP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39483"/>
                  </a:ext>
                </a:extLst>
              </a:tr>
              <a:tr h="3938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 err="1">
                          <a:effectLst/>
                        </a:rPr>
                        <a:t>cai</a:t>
                      </a:r>
                      <a:endParaRPr lang="en-US" sz="2000" dirty="0">
                        <a:effectLst/>
                      </a:endParaRPr>
                    </a:p>
                  </a:txBody>
                  <a:tcPr marL="18088" marR="18088" marT="14470" marB="144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core area index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core area metric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patch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lsm_p_cai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99169"/>
                  </a:ext>
                </a:extLst>
              </a:tr>
              <a:tr h="3938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circle</a:t>
                      </a:r>
                    </a:p>
                  </a:txBody>
                  <a:tcPr marL="18088" marR="18088" marT="14470" marB="144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related circumscribing circle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shape metric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patch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lsm_p_circle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367171"/>
                  </a:ext>
                </a:extLst>
              </a:tr>
              <a:tr h="3938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contig</a:t>
                      </a:r>
                    </a:p>
                  </a:txBody>
                  <a:tcPr marL="18088" marR="18088" marT="14470" marB="144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contiguity index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shape metric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patch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 err="1">
                          <a:effectLst/>
                        </a:rPr>
                        <a:t>lsm_p_contig</a:t>
                      </a:r>
                      <a:endParaRPr lang="en-US" sz="2000" dirty="0">
                        <a:effectLst/>
                      </a:endParaRP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701242"/>
                  </a:ext>
                </a:extLst>
              </a:tr>
              <a:tr h="3938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core</a:t>
                      </a:r>
                    </a:p>
                  </a:txBody>
                  <a:tcPr marL="18088" marR="18088" marT="14470" marB="144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core area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core area metric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patch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 err="1">
                          <a:effectLst/>
                        </a:rPr>
                        <a:t>lsm_p_core</a:t>
                      </a:r>
                      <a:endParaRPr lang="en-US" sz="2000" dirty="0">
                        <a:effectLst/>
                      </a:endParaRP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83269"/>
                  </a:ext>
                </a:extLst>
              </a:tr>
              <a:tr h="3938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enn</a:t>
                      </a:r>
                    </a:p>
                  </a:txBody>
                  <a:tcPr marL="18088" marR="18088" marT="14470" marB="144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 err="1">
                          <a:effectLst/>
                        </a:rPr>
                        <a:t>euclidean</a:t>
                      </a:r>
                      <a:r>
                        <a:rPr lang="en-US" sz="2000" dirty="0">
                          <a:effectLst/>
                        </a:rPr>
                        <a:t> nearest neighbor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aggregation metric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patch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lsm_p_enn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86771"/>
                  </a:ext>
                </a:extLst>
              </a:tr>
              <a:tr h="3938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frac</a:t>
                      </a:r>
                    </a:p>
                  </a:txBody>
                  <a:tcPr marL="18088" marR="18088" marT="14470" marB="144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fractal dimension index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shape metric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patch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 err="1">
                          <a:effectLst/>
                        </a:rPr>
                        <a:t>lsm_p_frac</a:t>
                      </a:r>
                      <a:endParaRPr lang="en-US" sz="2000" dirty="0">
                        <a:effectLst/>
                      </a:endParaRP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61841"/>
                  </a:ext>
                </a:extLst>
              </a:tr>
              <a:tr h="3938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gyrate</a:t>
                      </a:r>
                    </a:p>
                  </a:txBody>
                  <a:tcPr marL="18088" marR="18088" marT="14470" marB="144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radius of gyration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area and edge metric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patch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 err="1">
                          <a:effectLst/>
                        </a:rPr>
                        <a:t>lsm_p_gyrate</a:t>
                      </a:r>
                      <a:endParaRPr lang="en-US" sz="2000" dirty="0">
                        <a:effectLst/>
                      </a:endParaRP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48315"/>
                  </a:ext>
                </a:extLst>
              </a:tr>
              <a:tr h="3938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ncore</a:t>
                      </a:r>
                    </a:p>
                  </a:txBody>
                  <a:tcPr marL="18088" marR="18088" marT="14470" marB="144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number of core areas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core area metric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patch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 err="1">
                          <a:effectLst/>
                        </a:rPr>
                        <a:t>lsm_p_ncore</a:t>
                      </a:r>
                      <a:endParaRPr lang="en-US" sz="2000" dirty="0">
                        <a:effectLst/>
                      </a:endParaRP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90734"/>
                  </a:ext>
                </a:extLst>
              </a:tr>
              <a:tr h="3938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para</a:t>
                      </a:r>
                    </a:p>
                  </a:txBody>
                  <a:tcPr marL="18088" marR="18088" marT="14470" marB="144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perimeter-area ratio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shape metric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patch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 err="1">
                          <a:effectLst/>
                        </a:rPr>
                        <a:t>lsm_p_para</a:t>
                      </a:r>
                      <a:endParaRPr lang="en-US" sz="2000" dirty="0">
                        <a:effectLst/>
                      </a:endParaRP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2793"/>
                  </a:ext>
                </a:extLst>
              </a:tr>
              <a:tr h="3938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perim</a:t>
                      </a:r>
                    </a:p>
                  </a:txBody>
                  <a:tcPr marL="18088" marR="18088" marT="14470" marB="144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patch perimeter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area and edge metric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patch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 err="1">
                          <a:effectLst/>
                        </a:rPr>
                        <a:t>lsm_p_perim</a:t>
                      </a:r>
                      <a:endParaRPr lang="en-US" sz="2000" dirty="0">
                        <a:effectLst/>
                      </a:endParaRP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356380"/>
                  </a:ext>
                </a:extLst>
              </a:tr>
              <a:tr h="3938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shape</a:t>
                      </a:r>
                    </a:p>
                  </a:txBody>
                  <a:tcPr marL="18088" marR="18088" marT="14470" marB="144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shape index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shape metric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patch</a:t>
                      </a: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 err="1">
                          <a:effectLst/>
                        </a:rPr>
                        <a:t>lsm_p_shape</a:t>
                      </a:r>
                      <a:endParaRPr lang="en-US" sz="2000" dirty="0">
                        <a:effectLst/>
                      </a:endParaRPr>
                    </a:p>
                  </a:txBody>
                  <a:tcPr marL="18088" marR="18088" marT="14470" marB="14470" anchor="ctr">
                    <a:lnL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D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108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429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F0C4FE-5A47-C204-CDC2-2A21D3ADD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496" y="283991"/>
            <a:ext cx="1184468" cy="59383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E96693-BB78-5ABC-A958-9213E93E9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042" y="283991"/>
            <a:ext cx="1173302" cy="5938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550AA8-C269-DC80-91C8-3FE6DF01C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985" y="283991"/>
            <a:ext cx="1157339" cy="5938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224FBA-E9B3-9A24-D74F-3255EE007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5889" y="274972"/>
            <a:ext cx="1103392" cy="5947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2D4740-1930-21BE-21DB-40CDDE7C6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0356" y="274972"/>
            <a:ext cx="1108302" cy="59473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B9E749-209F-964C-363A-036F28FDD156}"/>
              </a:ext>
            </a:extLst>
          </p:cNvPr>
          <p:cNvSpPr txBox="1"/>
          <p:nvPr/>
        </p:nvSpPr>
        <p:spPr>
          <a:xfrm>
            <a:off x="6273209" y="326523"/>
            <a:ext cx="81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effectLst>
                  <a:glow rad="88900">
                    <a:schemeClr val="bg1">
                      <a:lumMod val="65000"/>
                      <a:lumOff val="35000"/>
                    </a:schemeClr>
                  </a:glow>
                </a:effectLst>
              </a:rPr>
              <a:t>03/04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8B985-54AD-E563-0970-51DADA689601}"/>
              </a:ext>
            </a:extLst>
          </p:cNvPr>
          <p:cNvSpPr txBox="1"/>
          <p:nvPr/>
        </p:nvSpPr>
        <p:spPr>
          <a:xfrm>
            <a:off x="7498576" y="326523"/>
            <a:ext cx="81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effectLst>
                  <a:glow rad="88900">
                    <a:schemeClr val="bg1">
                      <a:lumMod val="65000"/>
                      <a:lumOff val="35000"/>
                    </a:schemeClr>
                  </a:glow>
                </a:effectLst>
              </a:rPr>
              <a:t>03/09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D84CA-8F41-1984-2E3C-59514FC47761}"/>
              </a:ext>
            </a:extLst>
          </p:cNvPr>
          <p:cNvSpPr txBox="1"/>
          <p:nvPr/>
        </p:nvSpPr>
        <p:spPr>
          <a:xfrm>
            <a:off x="8781259" y="326523"/>
            <a:ext cx="81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effectLst>
                  <a:glow rad="88900">
                    <a:schemeClr val="bg1">
                      <a:lumMod val="65000"/>
                      <a:lumOff val="35000"/>
                    </a:schemeClr>
                  </a:glow>
                </a:effectLst>
              </a:rPr>
              <a:t>03/14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CE89B-54CC-F691-721E-CCCE945A0AB4}"/>
              </a:ext>
            </a:extLst>
          </p:cNvPr>
          <p:cNvSpPr txBox="1"/>
          <p:nvPr/>
        </p:nvSpPr>
        <p:spPr>
          <a:xfrm>
            <a:off x="9968299" y="326523"/>
            <a:ext cx="81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effectLst>
                  <a:glow rad="88900">
                    <a:schemeClr val="bg1">
                      <a:lumMod val="65000"/>
                      <a:lumOff val="35000"/>
                    </a:schemeClr>
                  </a:glow>
                </a:effectLst>
              </a:rPr>
              <a:t>03/19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07CAD-4755-BA38-E117-DA2F5C7654F2}"/>
              </a:ext>
            </a:extLst>
          </p:cNvPr>
          <p:cNvSpPr txBox="1"/>
          <p:nvPr/>
        </p:nvSpPr>
        <p:spPr>
          <a:xfrm>
            <a:off x="11175403" y="326523"/>
            <a:ext cx="81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effectLst>
                  <a:glow rad="88900">
                    <a:schemeClr val="bg1">
                      <a:lumMod val="65000"/>
                      <a:lumOff val="35000"/>
                    </a:schemeClr>
                  </a:glow>
                </a:effectLst>
              </a:rPr>
              <a:t>03/24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69D79E-5047-249E-8601-5C40041FDEC7}"/>
              </a:ext>
            </a:extLst>
          </p:cNvPr>
          <p:cNvSpPr txBox="1"/>
          <p:nvPr/>
        </p:nvSpPr>
        <p:spPr>
          <a:xfrm>
            <a:off x="4267200" y="5827774"/>
            <a:ext cx="170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2024</a:t>
            </a:r>
            <a:r>
              <a:rPr lang="en-US" dirty="0"/>
              <a:t> water year</a:t>
            </a:r>
          </a:p>
        </p:txBody>
      </p:sp>
      <p:pic>
        <p:nvPicPr>
          <p:cNvPr id="18" name="Picture 17" descr="A graph with red and blue dots&#10;&#10;AI-generated content may be incorrect.">
            <a:extLst>
              <a:ext uri="{FF2B5EF4-FFF2-40B4-BE49-F238E27FC236}">
                <a16:creationId xmlns:a16="http://schemas.microsoft.com/office/drawing/2014/main" id="{1D2D80E7-3D4C-E9CB-591F-0CE0EB238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7" y="2192359"/>
            <a:ext cx="5486400" cy="36576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7BA0222-70CA-5DD3-3770-B9BD159E5331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/>
              <a:t>Patch Size</a:t>
            </a:r>
          </a:p>
        </p:txBody>
      </p:sp>
    </p:spTree>
    <p:extLst>
      <p:ext uri="{BB962C8B-B14F-4D97-AF65-F5344CB8AC3E}">
        <p14:creationId xmlns:p14="http://schemas.microsoft.com/office/powerpoint/2010/main" val="42927419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35199</TotalTime>
  <Words>560</Words>
  <Application>Microsoft Office PowerPoint</Application>
  <PresentationFormat>Widescreen</PresentationFormat>
  <Paragraphs>132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Candara</vt:lpstr>
      <vt:lpstr>Courier New</vt:lpstr>
      <vt:lpstr>Wingdings</vt:lpstr>
      <vt:lpstr>Retrospect</vt:lpstr>
      <vt:lpstr>PowerPoint Presentation</vt:lpstr>
      <vt:lpstr>PowerPoint Presentation</vt:lpstr>
      <vt:lpstr>Domains of remote sensing data</vt:lpstr>
      <vt:lpstr>PowerPoint Presentation</vt:lpstr>
      <vt:lpstr>Temporal resolution and extent</vt:lpstr>
      <vt:lpstr>Terra package (some functions)</vt:lpstr>
      <vt:lpstr>Landscape Metrics package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Ustin</dc:creator>
  <cp:lastModifiedBy>Shruti Khanna</cp:lastModifiedBy>
  <cp:revision>512</cp:revision>
  <dcterms:created xsi:type="dcterms:W3CDTF">2014-03-02T18:05:12Z</dcterms:created>
  <dcterms:modified xsi:type="dcterms:W3CDTF">2026-02-12T20:10:33Z</dcterms:modified>
</cp:coreProperties>
</file>