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7" r:id="rId11"/>
    <p:sldId id="265" r:id="rId12"/>
    <p:sldId id="268" r:id="rId13"/>
    <p:sldId id="266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9F3EF-D5EA-4580-8BBA-9A6DC5FD3D0D}" v="297" dt="2025-08-14T14:56:59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tman, Rosemary@DWR (she/her)" userId="984f44d5-4180-46ad-9b77-e367b17d9727" providerId="ADAL" clId="{F129F3EF-D5EA-4580-8BBA-9A6DC5FD3D0D}"/>
    <pc:docChg chg="undo custSel addSld modSld">
      <pc:chgData name="Hartman, Rosemary@DWR (she/her)" userId="984f44d5-4180-46ad-9b77-e367b17d9727" providerId="ADAL" clId="{F129F3EF-D5EA-4580-8BBA-9A6DC5FD3D0D}" dt="2025-08-14T14:56:59.259" v="623"/>
      <pc:docMkLst>
        <pc:docMk/>
      </pc:docMkLst>
      <pc:sldChg chg="addSp delSp modSp new mod">
        <pc:chgData name="Hartman, Rosemary@DWR (she/her)" userId="984f44d5-4180-46ad-9b77-e367b17d9727" providerId="ADAL" clId="{F129F3EF-D5EA-4580-8BBA-9A6DC5FD3D0D}" dt="2025-08-11T22:08:53.058" v="63" actId="207"/>
        <pc:sldMkLst>
          <pc:docMk/>
          <pc:sldMk cId="3114913059" sldId="269"/>
        </pc:sldMkLst>
        <pc:spChg chg="add mod">
          <ac:chgData name="Hartman, Rosemary@DWR (she/her)" userId="984f44d5-4180-46ad-9b77-e367b17d9727" providerId="ADAL" clId="{F129F3EF-D5EA-4580-8BBA-9A6DC5FD3D0D}" dt="2025-08-11T22:05:55.397" v="29" actId="207"/>
          <ac:spMkLst>
            <pc:docMk/>
            <pc:sldMk cId="3114913059" sldId="269"/>
            <ac:spMk id="7" creationId="{81A181AE-2DD8-DBFA-5F12-FF68AFDC1E30}"/>
          </ac:spMkLst>
        </pc:spChg>
        <pc:spChg chg="add mod">
          <ac:chgData name="Hartman, Rosemary@DWR (she/her)" userId="984f44d5-4180-46ad-9b77-e367b17d9727" providerId="ADAL" clId="{F129F3EF-D5EA-4580-8BBA-9A6DC5FD3D0D}" dt="2025-08-11T22:07:19.300" v="44" actId="206"/>
          <ac:spMkLst>
            <pc:docMk/>
            <pc:sldMk cId="3114913059" sldId="269"/>
            <ac:spMk id="8" creationId="{B96E6239-7FEF-3AD0-A65E-CB07E4F617F4}"/>
          </ac:spMkLst>
        </pc:spChg>
        <pc:spChg chg="add mod">
          <ac:chgData name="Hartman, Rosemary@DWR (she/her)" userId="984f44d5-4180-46ad-9b77-e367b17d9727" providerId="ADAL" clId="{F129F3EF-D5EA-4580-8BBA-9A6DC5FD3D0D}" dt="2025-08-11T22:08:53.058" v="63" actId="207"/>
          <ac:spMkLst>
            <pc:docMk/>
            <pc:sldMk cId="3114913059" sldId="269"/>
            <ac:spMk id="9" creationId="{EF297899-790A-6B2A-7AB4-AC37608E1F7D}"/>
          </ac:spMkLst>
        </pc:spChg>
        <pc:picChg chg="add mod">
          <ac:chgData name="Hartman, Rosemary@DWR (she/her)" userId="984f44d5-4180-46ad-9b77-e367b17d9727" providerId="ADAL" clId="{F129F3EF-D5EA-4580-8BBA-9A6DC5FD3D0D}" dt="2025-08-11T22:03:19.191" v="2" actId="14100"/>
          <ac:picMkLst>
            <pc:docMk/>
            <pc:sldMk cId="3114913059" sldId="269"/>
            <ac:picMk id="4" creationId="{AC6A5CDE-ECB8-90EE-5C84-1CBD6B6FF5B7}"/>
          </ac:picMkLst>
        </pc:picChg>
        <pc:picChg chg="add mod modCrop">
          <ac:chgData name="Hartman, Rosemary@DWR (she/her)" userId="984f44d5-4180-46ad-9b77-e367b17d9727" providerId="ADAL" clId="{F129F3EF-D5EA-4580-8BBA-9A6DC5FD3D0D}" dt="2025-08-11T22:05:10.315" v="21" actId="29295"/>
          <ac:picMkLst>
            <pc:docMk/>
            <pc:sldMk cId="3114913059" sldId="269"/>
            <ac:picMk id="5" creationId="{E6E1C80B-4162-2AAE-C37C-2F1B13ABD732}"/>
          </ac:picMkLst>
        </pc:picChg>
        <pc:picChg chg="add mod modCrop">
          <ac:chgData name="Hartman, Rosemary@DWR (she/her)" userId="984f44d5-4180-46ad-9b77-e367b17d9727" providerId="ADAL" clId="{F129F3EF-D5EA-4580-8BBA-9A6DC5FD3D0D}" dt="2025-08-11T22:05:32.257" v="24" actId="208"/>
          <ac:picMkLst>
            <pc:docMk/>
            <pc:sldMk cId="3114913059" sldId="269"/>
            <ac:picMk id="6" creationId="{D0C70C73-5111-4A1C-5711-D04DF39AFFB9}"/>
          </ac:picMkLst>
        </pc:picChg>
        <pc:picChg chg="add mod">
          <ac:chgData name="Hartman, Rosemary@DWR (she/her)" userId="984f44d5-4180-46ad-9b77-e367b17d9727" providerId="ADAL" clId="{F129F3EF-D5EA-4580-8BBA-9A6DC5FD3D0D}" dt="2025-08-11T22:08:23.321" v="55"/>
          <ac:picMkLst>
            <pc:docMk/>
            <pc:sldMk cId="3114913059" sldId="269"/>
            <ac:picMk id="2050" creationId="{74E8D1C4-A018-3270-4949-E5889B6C27FD}"/>
          </ac:picMkLst>
        </pc:picChg>
      </pc:sldChg>
      <pc:sldChg chg="modSp new mod modAnim">
        <pc:chgData name="Hartman, Rosemary@DWR (she/her)" userId="984f44d5-4180-46ad-9b77-e367b17d9727" providerId="ADAL" clId="{F129F3EF-D5EA-4580-8BBA-9A6DC5FD3D0D}" dt="2025-08-14T14:55:05.446" v="362" actId="20577"/>
        <pc:sldMkLst>
          <pc:docMk/>
          <pc:sldMk cId="3412777446" sldId="270"/>
        </pc:sldMkLst>
        <pc:spChg chg="mod">
          <ac:chgData name="Hartman, Rosemary@DWR (she/her)" userId="984f44d5-4180-46ad-9b77-e367b17d9727" providerId="ADAL" clId="{F129F3EF-D5EA-4580-8BBA-9A6DC5FD3D0D}" dt="2025-08-14T14:52:33.034" v="108" actId="20577"/>
          <ac:spMkLst>
            <pc:docMk/>
            <pc:sldMk cId="3412777446" sldId="270"/>
            <ac:spMk id="2" creationId="{035DF321-0AB6-C68B-C71E-846F6307953D}"/>
          </ac:spMkLst>
        </pc:spChg>
        <pc:spChg chg="mod">
          <ac:chgData name="Hartman, Rosemary@DWR (she/her)" userId="984f44d5-4180-46ad-9b77-e367b17d9727" providerId="ADAL" clId="{F129F3EF-D5EA-4580-8BBA-9A6DC5FD3D0D}" dt="2025-08-14T14:55:05.446" v="362" actId="20577"/>
          <ac:spMkLst>
            <pc:docMk/>
            <pc:sldMk cId="3412777446" sldId="270"/>
            <ac:spMk id="3" creationId="{5EDA243C-79DA-FE0F-91A9-EBA1D6CEDFAE}"/>
          </ac:spMkLst>
        </pc:spChg>
      </pc:sldChg>
      <pc:sldChg chg="modSp add modAnim">
        <pc:chgData name="Hartman, Rosemary@DWR (she/her)" userId="984f44d5-4180-46ad-9b77-e367b17d9727" providerId="ADAL" clId="{F129F3EF-D5EA-4580-8BBA-9A6DC5FD3D0D}" dt="2025-08-14T14:56:59.259" v="623"/>
        <pc:sldMkLst>
          <pc:docMk/>
          <pc:sldMk cId="1502559579" sldId="271"/>
        </pc:sldMkLst>
        <pc:spChg chg="mod">
          <ac:chgData name="Hartman, Rosemary@DWR (she/her)" userId="984f44d5-4180-46ad-9b77-e367b17d9727" providerId="ADAL" clId="{F129F3EF-D5EA-4580-8BBA-9A6DC5FD3D0D}" dt="2025-08-14T14:56:49.967" v="621" actId="113"/>
          <ac:spMkLst>
            <pc:docMk/>
            <pc:sldMk cId="1502559579" sldId="271"/>
            <ac:spMk id="3" creationId="{3AD51B9C-CD63-D9A1-3DF7-2B79876704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5336F-82FD-49D4-9CD5-773D67A4D846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F9A69-50B5-42CC-902C-099A7DF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1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F9A69-50B5-42CC-902C-099A7DFEBD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8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26FC9-1FED-9768-C843-9DF1521EB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1ECB8B-9AE4-DB4F-03BF-25482BCDE0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A71BCF-7E0C-D366-E3FD-89818947CB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93EE5-1CDF-A1F0-48D8-0CD878BCA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F9A69-50B5-42CC-902C-099A7DFEBD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1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3FFCE-9FD7-BD94-68F8-DBB04EEA0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ED4C24-793E-46DA-1569-9E76E4097F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C1CBC8-FAB8-6898-0CDF-326C3D7E0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EDC1B-C750-3D8A-BAEF-50ACDF0D2A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1F9A69-50B5-42CC-902C-099A7DFEBD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1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6B91-957C-7514-AFF7-EE9629D8C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5EC2A-1A1F-C052-43D5-6C95E629B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5C83F-16E2-C663-A6BF-DC3CA38C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86E8-8EC8-1232-22F9-245B5F01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40A61-9925-03B4-FD01-38D746C7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8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52E5D-39BA-04BF-C60E-31715E7C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F7273-D79E-D151-8E00-C55184403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F9AE5-8AC4-AB39-EE27-ED5E8009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75BEC-F251-687A-B234-C1F33AAF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4FD9A-5BF0-F32E-5B61-7269FE69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81F99-0BFF-01E6-564E-0E067D171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27659-FB9E-B0B0-7C67-18F93FF31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4C986-5B06-F6CC-D5C0-E36D4E1E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C3C3-F912-E344-4064-3B0A7992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AC6BD-2F3D-F4CA-B517-82FD3325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6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B24B-EB57-D332-A15D-0C2F6679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3A415-577D-8E17-5AEA-6AF071939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34E97-4DF4-566C-FDC1-90645118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84989-2E24-7725-CB3E-0BDFE427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EBCD-6F2D-D62E-5CDD-A9458A6E4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7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808C-E159-930D-A5D0-A25D82A1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417F0-F509-E3CC-8FCB-CC39BC136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12F1A-E2E0-F569-8DCB-82EE558F0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F365C-1650-482F-6D60-4B52737E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5AC54-9D2F-C961-DDB5-061FD7B5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9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ACDA-CFF3-48B8-423E-B2B396477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519FF-5531-1ACE-5D08-E7E113510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18C99-5327-04DB-E0AD-213E7C78F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0282A-293F-40D6-36B5-0182DE90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B0C87-6F8B-CC42-C869-8CC13DBE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C8C72-3A69-D137-7A6D-4B7760886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8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56837-4494-8CCF-1932-5E6BBAA4C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49C17-A241-327B-675B-5DF280313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65AF9-BDD4-0619-8DE6-0E060E090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27C62-A443-5F4E-7770-B7EC9376B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1A4D1-7303-24CC-83FE-0BCC94C51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8C8701-1894-23B6-FF98-863512436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C3BBD-C9CC-614B-7C31-C2663DE7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95AE3D-5181-0EA6-A0F2-8BBA3F06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1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9182-C475-B069-7B69-F49CCD43D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70737-773B-6FD6-170B-680334542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1C689-77C8-FB5C-CA18-9814B4E9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BF425-A002-3EA2-A388-0EBB593D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8D3FD-D5E0-073C-F6EB-8F4A4BD2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299EE6-7E2B-9AD8-6B31-AFDBF755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5106C-3B63-CED5-63C6-DFC7A13F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5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F33D-6ECE-10F3-6677-8A4F2F65E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C4A9-98B6-772E-27C3-63E8B540B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E4586-FEBE-125F-45E6-0119916D5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E3CE7-1CC4-8161-4FFD-63F91436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6FD31-F1C5-C7AD-7538-7C48D2D1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3D41-2766-0396-88D1-DF0A1DAF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1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78A4-A5D2-0164-76B1-CE775AB43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BC209B-6D49-2827-D7C9-DC13D495F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E6091-B53E-840C-AE51-2DD994654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4547B-AB71-1EBD-0258-E5D9FF67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9BBE4-D7EE-AE07-5F35-C658AF80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A35FB-69E4-1D71-C1A3-17CF9992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4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26FE10-EC4D-8298-5D4F-AEF5798C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92BB8-3664-FD69-E69C-FA9A571A7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8801C-AD72-BFA7-97E1-4CF1BF745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E9DC50-D0E4-4EFB-8B30-DE48EB7B90BB}" type="datetimeFigureOut">
              <a:rPr lang="en-US" smtClean="0"/>
              <a:t>2025-08-14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663B5-6941-26B5-59C5-F9E69BBD8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D5A8-E896-6BD8-5C22-4985F43AB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666394-6803-4B11-9FC9-604111FA2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681DA-44D1-C4E2-293B-665CD8FAC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 of the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BC23A-41D1-1785-1597-65FB60400F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Pie charts and (usually) better options</a:t>
            </a:r>
          </a:p>
        </p:txBody>
      </p:sp>
    </p:spTree>
    <p:extLst>
      <p:ext uri="{BB962C8B-B14F-4D97-AF65-F5344CB8AC3E}">
        <p14:creationId xmlns:p14="http://schemas.microsoft.com/office/powerpoint/2010/main" val="2561259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BD12C-4455-8D23-CA32-8F671781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66FE9-6AF0-2B89-006C-B10C0F77D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ggplot</a:t>
            </a:r>
            <a:r>
              <a:rPr lang="en-US" dirty="0"/>
              <a:t>(</a:t>
            </a:r>
            <a:r>
              <a:rPr lang="en-US" dirty="0" err="1"/>
              <a:t>piresults</a:t>
            </a:r>
            <a:r>
              <a:rPr lang="en-US" dirty="0"/>
              <a:t>, </a:t>
            </a:r>
            <a:r>
              <a:rPr lang="en-US" dirty="0" err="1"/>
              <a:t>aes</a:t>
            </a:r>
            <a:r>
              <a:rPr lang="en-US" dirty="0"/>
              <a:t>(x = topics, y = N, fill = topics)) +   </a:t>
            </a:r>
          </a:p>
          <a:p>
            <a:pPr marL="0" indent="0">
              <a:buNone/>
            </a:pPr>
            <a:r>
              <a:rPr lang="en-US" dirty="0" err="1"/>
              <a:t>geom_bar</a:t>
            </a:r>
            <a:r>
              <a:rPr lang="en-US" dirty="0"/>
              <a:t>(color = "grey29", stat = "identity")+</a:t>
            </a:r>
          </a:p>
          <a:p>
            <a:pPr marL="0" indent="0">
              <a:buNone/>
            </a:pPr>
            <a:r>
              <a:rPr lang="en-US" dirty="0" err="1"/>
              <a:t>theme_bw</a:t>
            </a:r>
            <a:r>
              <a:rPr lang="en-US" dirty="0"/>
              <a:t>()+  </a:t>
            </a:r>
          </a:p>
          <a:p>
            <a:pPr marL="0" indent="0">
              <a:buNone/>
            </a:pPr>
            <a:r>
              <a:rPr lang="en-US" dirty="0"/>
              <a:t>theme(</a:t>
            </a:r>
            <a:r>
              <a:rPr lang="en-US" dirty="0" err="1"/>
              <a:t>axis.text.x</a:t>
            </a:r>
            <a:r>
              <a:rPr lang="en-US" dirty="0"/>
              <a:t> = </a:t>
            </a:r>
            <a:r>
              <a:rPr lang="en-US" dirty="0" err="1"/>
              <a:t>element_text</a:t>
            </a:r>
            <a:r>
              <a:rPr lang="en-US" dirty="0"/>
              <a:t>(angle = 90, </a:t>
            </a:r>
            <a:r>
              <a:rPr lang="en-US" dirty="0" err="1"/>
              <a:t>hjust</a:t>
            </a:r>
            <a:r>
              <a:rPr lang="en-US" dirty="0"/>
              <a:t> =1, </a:t>
            </a:r>
            <a:r>
              <a:rPr lang="en-US" dirty="0" err="1"/>
              <a:t>vjust</a:t>
            </a:r>
            <a:r>
              <a:rPr lang="en-US" dirty="0"/>
              <a:t> = 0.5))+ </a:t>
            </a:r>
          </a:p>
          <a:p>
            <a:pPr marL="0" indent="0">
              <a:buNone/>
            </a:pPr>
            <a:r>
              <a:rPr lang="en-US" dirty="0" err="1"/>
              <a:t>scale_fill_manual</a:t>
            </a:r>
            <a:r>
              <a:rPr lang="en-US" dirty="0"/>
              <a:t>(values = </a:t>
            </a:r>
            <a:r>
              <a:rPr lang="en-US" dirty="0" err="1"/>
              <a:t>mypal</a:t>
            </a:r>
            <a:r>
              <a:rPr lang="en-US" dirty="0"/>
              <a:t>, guide = NULL)</a:t>
            </a:r>
          </a:p>
        </p:txBody>
      </p:sp>
    </p:spTree>
    <p:extLst>
      <p:ext uri="{BB962C8B-B14F-4D97-AF65-F5344CB8AC3E}">
        <p14:creationId xmlns:p14="http://schemas.microsoft.com/office/powerpoint/2010/main" val="317401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CE568-6B99-9B84-906F-D3392F74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Stacked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69F1F-F4E2-0D40-5C2B-9A449AC27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29559" cy="4351338"/>
          </a:xfrm>
        </p:spPr>
        <p:txBody>
          <a:bodyPr/>
          <a:lstStyle/>
          <a:p>
            <a:r>
              <a:rPr lang="en-US" dirty="0"/>
              <a:t>Easier to see percentage of the whole</a:t>
            </a:r>
          </a:p>
          <a:p>
            <a:r>
              <a:rPr lang="en-US" dirty="0"/>
              <a:t>Better than pie chart for comparing size of slices</a:t>
            </a:r>
          </a:p>
          <a:p>
            <a:r>
              <a:rPr lang="en-US" dirty="0"/>
              <a:t>May be biased by order of groups.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128C10-1898-F1BE-99C4-C2F698D52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301" y="827240"/>
            <a:ext cx="228600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32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648094-86CC-0CDA-FB7A-314D21884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8627-C9E3-55CF-2369-E736C9DF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D2CA-4864-A403-6EB7-8FB556B1C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ggplot</a:t>
            </a:r>
            <a:r>
              <a:rPr lang="en-US" dirty="0"/>
              <a:t>(</a:t>
            </a:r>
            <a:r>
              <a:rPr lang="en-US" dirty="0" err="1"/>
              <a:t>piresults</a:t>
            </a:r>
            <a:r>
              <a:rPr lang="en-US" dirty="0"/>
              <a:t>, </a:t>
            </a:r>
            <a:r>
              <a:rPr lang="en-US" dirty="0" err="1"/>
              <a:t>aes</a:t>
            </a:r>
            <a:r>
              <a:rPr lang="en-US" dirty="0"/>
              <a:t>(x = 1, y = N, fill = topics)) +   </a:t>
            </a:r>
          </a:p>
          <a:p>
            <a:pPr marL="0" indent="0">
              <a:buNone/>
            </a:pPr>
            <a:r>
              <a:rPr lang="en-US" dirty="0" err="1"/>
              <a:t>geom_bar</a:t>
            </a:r>
            <a:r>
              <a:rPr lang="en-US" dirty="0"/>
              <a:t>(color = "grey29", stat = "identity“, position = “fill”)+</a:t>
            </a:r>
          </a:p>
          <a:p>
            <a:pPr marL="0" indent="0">
              <a:buNone/>
            </a:pPr>
            <a:r>
              <a:rPr lang="en-US" dirty="0" err="1"/>
              <a:t>theme_bw</a:t>
            </a:r>
            <a:r>
              <a:rPr lang="en-US" dirty="0"/>
              <a:t>()+  </a:t>
            </a:r>
          </a:p>
          <a:p>
            <a:pPr marL="0" indent="0">
              <a:buNone/>
            </a:pPr>
            <a:r>
              <a:rPr lang="en-US" dirty="0"/>
              <a:t>theme(</a:t>
            </a:r>
            <a:r>
              <a:rPr lang="en-US" dirty="0" err="1"/>
              <a:t>axis.text.x</a:t>
            </a:r>
            <a:r>
              <a:rPr lang="en-US" dirty="0"/>
              <a:t> = </a:t>
            </a:r>
            <a:r>
              <a:rPr lang="en-US" dirty="0" err="1"/>
              <a:t>element_text</a:t>
            </a:r>
            <a:r>
              <a:rPr lang="en-US" dirty="0"/>
              <a:t>(angle = 90, </a:t>
            </a:r>
            <a:r>
              <a:rPr lang="en-US" dirty="0" err="1"/>
              <a:t>hjust</a:t>
            </a:r>
            <a:r>
              <a:rPr lang="en-US" dirty="0"/>
              <a:t> =1, </a:t>
            </a:r>
            <a:r>
              <a:rPr lang="en-US" dirty="0" err="1"/>
              <a:t>vjust</a:t>
            </a:r>
            <a:r>
              <a:rPr lang="en-US" dirty="0"/>
              <a:t> = 0.5))+ </a:t>
            </a:r>
          </a:p>
          <a:p>
            <a:pPr marL="0" indent="0">
              <a:buNone/>
            </a:pPr>
            <a:r>
              <a:rPr lang="en-US" dirty="0" err="1"/>
              <a:t>scale_fill_manual</a:t>
            </a:r>
            <a:r>
              <a:rPr lang="en-US" dirty="0"/>
              <a:t>(values = </a:t>
            </a:r>
            <a:r>
              <a:rPr lang="en-US" dirty="0" err="1"/>
              <a:t>mypal</a:t>
            </a:r>
            <a:r>
              <a:rPr lang="en-US" dirty="0"/>
              <a:t>, guide = NULL)</a:t>
            </a:r>
          </a:p>
        </p:txBody>
      </p:sp>
    </p:spTree>
    <p:extLst>
      <p:ext uri="{BB962C8B-B14F-4D97-AF65-F5344CB8AC3E}">
        <p14:creationId xmlns:p14="http://schemas.microsoft.com/office/powerpoint/2010/main" val="420656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8183-7BDA-B9AE-D7B6-CCBCF52F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D2E00-B146-1287-2A55-794F6A9BD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6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F321-0AB6-C68B-C71E-846F6307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a note on the actual poll results….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A243C-79DA-FE0F-91A9-EBA1D6CED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Vis</a:t>
            </a:r>
          </a:p>
          <a:p>
            <a:r>
              <a:rPr lang="en-US" dirty="0"/>
              <a:t>Maps/spatial stats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Time series</a:t>
            </a:r>
          </a:p>
          <a:p>
            <a:r>
              <a:rPr lang="en-US" dirty="0"/>
              <a:t>Basic Stats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77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97404-D9F8-9210-FB4C-2BBE54E7D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C2AC-42F7-F522-660E-D7AEA137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a note on the actual poll results….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51B9C-CD63-D9A1-3DF7-2B798767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vis – new Graph of the Meeting series</a:t>
            </a:r>
          </a:p>
          <a:p>
            <a:r>
              <a:rPr lang="en-US" dirty="0"/>
              <a:t>November meeting – Basic stats/beginner day? Or Machine learning/time series?</a:t>
            </a:r>
          </a:p>
          <a:p>
            <a:r>
              <a:rPr lang="en-US" dirty="0"/>
              <a:t>Feb meeting – Maps</a:t>
            </a:r>
          </a:p>
          <a:p>
            <a:pPr lvl="1"/>
            <a:r>
              <a:rPr lang="en-US" dirty="0"/>
              <a:t>Basic maps in R - Rosie</a:t>
            </a:r>
          </a:p>
          <a:p>
            <a:pPr lvl="1"/>
            <a:r>
              <a:rPr lang="en-US" dirty="0"/>
              <a:t>Cartography intro – Celeste</a:t>
            </a:r>
          </a:p>
          <a:p>
            <a:pPr lvl="1"/>
            <a:r>
              <a:rPr lang="en-US" dirty="0" err="1"/>
              <a:t>Rasters</a:t>
            </a:r>
            <a:r>
              <a:rPr lang="en-US" dirty="0"/>
              <a:t> and remote sensing data – Shruti</a:t>
            </a:r>
          </a:p>
          <a:p>
            <a:pPr lvl="1"/>
            <a:r>
              <a:rPr lang="en-US" dirty="0"/>
              <a:t>Cool hill shading trick – Eric H.</a:t>
            </a:r>
          </a:p>
          <a:p>
            <a:pPr lvl="1"/>
            <a:r>
              <a:rPr lang="en-US" dirty="0"/>
              <a:t>Any other volunteers?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5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27EF-BDF9-9BDE-FE0A-C81C519F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6A5CDE-ECB8-90EE-5C84-1CBD6B6FF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112" y="514350"/>
            <a:ext cx="6971538" cy="6971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E1C80B-4162-2AAE-C37C-2F1B13ABD73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912" b="77796" l="4085" r="37255">
                        <a14:foregroundMark x1="8987" y1="47078" x2="10621" y2="48247"/>
                        <a14:foregroundMark x1="37418" y1="57596" x2="37418" y2="57596"/>
                        <a14:foregroundMark x1="11601" y1="77129" x2="10784" y2="77796"/>
                      </a14:backgroundRemoval>
                    </a14:imgEffect>
                  </a14:imgLayer>
                </a14:imgProps>
              </a:ext>
            </a:extLst>
          </a:blip>
          <a:srcRect t="44528" r="58687" b="19627"/>
          <a:stretch>
            <a:fillRect/>
          </a:stretch>
        </p:blipFill>
        <p:spPr>
          <a:xfrm>
            <a:off x="4619625" y="3429000"/>
            <a:ext cx="2408289" cy="20451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C70C73-5111-4A1C-5711-D04DF39AFFB9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7" b="38063" l="3268" r="38562">
                        <a14:foregroundMark x1="16667" y1="2838" x2="25000" y2="4007"/>
                        <a14:foregroundMark x1="3431" y1="23372" x2="3595" y2="16194"/>
                        <a14:foregroundMark x1="16176" y1="37396" x2="23039" y2="38230"/>
                        <a14:foregroundMark x1="38235" y1="24875" x2="38562" y2="17362"/>
                      </a14:backgroundRemoval>
                    </a14:imgEffect>
                  </a14:imgLayer>
                </a14:imgProps>
              </a:ext>
            </a:extLst>
          </a:blip>
          <a:srcRect r="58687" b="58143"/>
          <a:stretch>
            <a:fillRect/>
          </a:stretch>
        </p:blipFill>
        <p:spPr>
          <a:xfrm>
            <a:off x="3919360" y="2243290"/>
            <a:ext cx="2408289" cy="238816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1A181AE-2DD8-DBFA-5F12-FF68AFDC1E30}"/>
              </a:ext>
            </a:extLst>
          </p:cNvPr>
          <p:cNvSpPr/>
          <p:nvPr/>
        </p:nvSpPr>
        <p:spPr>
          <a:xfrm>
            <a:off x="4062596" y="2322576"/>
            <a:ext cx="2146179" cy="211226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B96E6239-7FEF-3AD0-A65E-CB07E4F617F4}"/>
              </a:ext>
            </a:extLst>
          </p:cNvPr>
          <p:cNvSpPr/>
          <p:nvPr/>
        </p:nvSpPr>
        <p:spPr>
          <a:xfrm rot="19494073">
            <a:off x="4618940" y="3373596"/>
            <a:ext cx="2034307" cy="1733267"/>
          </a:xfrm>
          <a:custGeom>
            <a:avLst/>
            <a:gdLst>
              <a:gd name="connsiteX0" fmla="*/ 0 w 2146179"/>
              <a:gd name="connsiteY0" fmla="*/ 1573255 h 1573255"/>
              <a:gd name="connsiteX1" fmla="*/ 1073090 w 2146179"/>
              <a:gd name="connsiteY1" fmla="*/ 0 h 1573255"/>
              <a:gd name="connsiteX2" fmla="*/ 2146179 w 2146179"/>
              <a:gd name="connsiteY2" fmla="*/ 1573255 h 1573255"/>
              <a:gd name="connsiteX3" fmla="*/ 0 w 2146179"/>
              <a:gd name="connsiteY3" fmla="*/ 1573255 h 1573255"/>
              <a:gd name="connsiteX0" fmla="*/ 0 w 2146179"/>
              <a:gd name="connsiteY0" fmla="*/ 1573255 h 1573255"/>
              <a:gd name="connsiteX1" fmla="*/ 1073090 w 2146179"/>
              <a:gd name="connsiteY1" fmla="*/ 0 h 1573255"/>
              <a:gd name="connsiteX2" fmla="*/ 1852854 w 2146179"/>
              <a:gd name="connsiteY2" fmla="*/ 804562 h 1573255"/>
              <a:gd name="connsiteX3" fmla="*/ 2146179 w 2146179"/>
              <a:gd name="connsiteY3" fmla="*/ 1573255 h 1573255"/>
              <a:gd name="connsiteX4" fmla="*/ 0 w 2146179"/>
              <a:gd name="connsiteY4" fmla="*/ 1573255 h 1573255"/>
              <a:gd name="connsiteX0" fmla="*/ 0 w 2146179"/>
              <a:gd name="connsiteY0" fmla="*/ 1573255 h 1573255"/>
              <a:gd name="connsiteX1" fmla="*/ 395978 w 2146179"/>
              <a:gd name="connsiteY1" fmla="*/ 730682 h 1573255"/>
              <a:gd name="connsiteX2" fmla="*/ 1073090 w 2146179"/>
              <a:gd name="connsiteY2" fmla="*/ 0 h 1573255"/>
              <a:gd name="connsiteX3" fmla="*/ 1852854 w 2146179"/>
              <a:gd name="connsiteY3" fmla="*/ 804562 h 1573255"/>
              <a:gd name="connsiteX4" fmla="*/ 2146179 w 2146179"/>
              <a:gd name="connsiteY4" fmla="*/ 1573255 h 1573255"/>
              <a:gd name="connsiteX5" fmla="*/ 0 w 2146179"/>
              <a:gd name="connsiteY5" fmla="*/ 1573255 h 1573255"/>
              <a:gd name="connsiteX0" fmla="*/ 0 w 2146179"/>
              <a:gd name="connsiteY0" fmla="*/ 1573255 h 1733248"/>
              <a:gd name="connsiteX1" fmla="*/ 395978 w 2146179"/>
              <a:gd name="connsiteY1" fmla="*/ 730682 h 1733248"/>
              <a:gd name="connsiteX2" fmla="*/ 1073090 w 2146179"/>
              <a:gd name="connsiteY2" fmla="*/ 0 h 1733248"/>
              <a:gd name="connsiteX3" fmla="*/ 1852854 w 2146179"/>
              <a:gd name="connsiteY3" fmla="*/ 804562 h 1733248"/>
              <a:gd name="connsiteX4" fmla="*/ 2146179 w 2146179"/>
              <a:gd name="connsiteY4" fmla="*/ 1573255 h 1733248"/>
              <a:gd name="connsiteX5" fmla="*/ 931969 w 2146179"/>
              <a:gd name="connsiteY5" fmla="*/ 1733237 h 1733248"/>
              <a:gd name="connsiteX6" fmla="*/ 0 w 2146179"/>
              <a:gd name="connsiteY6" fmla="*/ 1573255 h 1733248"/>
              <a:gd name="connsiteX0" fmla="*/ 0 w 2146809"/>
              <a:gd name="connsiteY0" fmla="*/ 1573255 h 1733267"/>
              <a:gd name="connsiteX1" fmla="*/ 395978 w 2146809"/>
              <a:gd name="connsiteY1" fmla="*/ 730682 h 1733267"/>
              <a:gd name="connsiteX2" fmla="*/ 1073090 w 2146809"/>
              <a:gd name="connsiteY2" fmla="*/ 0 h 1733267"/>
              <a:gd name="connsiteX3" fmla="*/ 1852854 w 2146809"/>
              <a:gd name="connsiteY3" fmla="*/ 804562 h 1733267"/>
              <a:gd name="connsiteX4" fmla="*/ 2146179 w 2146809"/>
              <a:gd name="connsiteY4" fmla="*/ 1573255 h 1733267"/>
              <a:gd name="connsiteX5" fmla="*/ 1873239 w 2146809"/>
              <a:gd name="connsiteY5" fmla="*/ 1522993 h 1733267"/>
              <a:gd name="connsiteX6" fmla="*/ 931969 w 2146809"/>
              <a:gd name="connsiteY6" fmla="*/ 1733237 h 1733267"/>
              <a:gd name="connsiteX7" fmla="*/ 0 w 2146809"/>
              <a:gd name="connsiteY7" fmla="*/ 1573255 h 1733267"/>
              <a:gd name="connsiteX0" fmla="*/ 0 w 2077046"/>
              <a:gd name="connsiteY0" fmla="*/ 1521697 h 1733267"/>
              <a:gd name="connsiteX1" fmla="*/ 326215 w 2077046"/>
              <a:gd name="connsiteY1" fmla="*/ 730682 h 1733267"/>
              <a:gd name="connsiteX2" fmla="*/ 1003327 w 2077046"/>
              <a:gd name="connsiteY2" fmla="*/ 0 h 1733267"/>
              <a:gd name="connsiteX3" fmla="*/ 1783091 w 2077046"/>
              <a:gd name="connsiteY3" fmla="*/ 804562 h 1733267"/>
              <a:gd name="connsiteX4" fmla="*/ 2076416 w 2077046"/>
              <a:gd name="connsiteY4" fmla="*/ 1573255 h 1733267"/>
              <a:gd name="connsiteX5" fmla="*/ 1803476 w 2077046"/>
              <a:gd name="connsiteY5" fmla="*/ 1522993 h 1733267"/>
              <a:gd name="connsiteX6" fmla="*/ 862206 w 2077046"/>
              <a:gd name="connsiteY6" fmla="*/ 1733237 h 1733267"/>
              <a:gd name="connsiteX7" fmla="*/ 0 w 2077046"/>
              <a:gd name="connsiteY7" fmla="*/ 1521697 h 1733267"/>
              <a:gd name="connsiteX0" fmla="*/ 0 w 2034307"/>
              <a:gd name="connsiteY0" fmla="*/ 1521697 h 1733267"/>
              <a:gd name="connsiteX1" fmla="*/ 326215 w 2034307"/>
              <a:gd name="connsiteY1" fmla="*/ 730682 h 1733267"/>
              <a:gd name="connsiteX2" fmla="*/ 1003327 w 2034307"/>
              <a:gd name="connsiteY2" fmla="*/ 0 h 1733267"/>
              <a:gd name="connsiteX3" fmla="*/ 1783091 w 2034307"/>
              <a:gd name="connsiteY3" fmla="*/ 804562 h 1733267"/>
              <a:gd name="connsiteX4" fmla="*/ 2033149 w 2034307"/>
              <a:gd name="connsiteY4" fmla="*/ 1475791 h 1733267"/>
              <a:gd name="connsiteX5" fmla="*/ 1803476 w 2034307"/>
              <a:gd name="connsiteY5" fmla="*/ 1522993 h 1733267"/>
              <a:gd name="connsiteX6" fmla="*/ 862206 w 2034307"/>
              <a:gd name="connsiteY6" fmla="*/ 1733237 h 1733267"/>
              <a:gd name="connsiteX7" fmla="*/ 0 w 2034307"/>
              <a:gd name="connsiteY7" fmla="*/ 1521697 h 173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34307" h="1733267">
                <a:moveTo>
                  <a:pt x="0" y="1521697"/>
                </a:moveTo>
                <a:cubicBezTo>
                  <a:pt x="169399" y="1267128"/>
                  <a:pt x="156816" y="985251"/>
                  <a:pt x="326215" y="730682"/>
                </a:cubicBezTo>
                <a:lnTo>
                  <a:pt x="1003327" y="0"/>
                </a:lnTo>
                <a:cubicBezTo>
                  <a:pt x="1205282" y="287057"/>
                  <a:pt x="1581136" y="517505"/>
                  <a:pt x="1783091" y="804562"/>
                </a:cubicBezTo>
                <a:lnTo>
                  <a:pt x="2033149" y="1475791"/>
                </a:lnTo>
                <a:cubicBezTo>
                  <a:pt x="2041769" y="1606651"/>
                  <a:pt x="2005844" y="1496329"/>
                  <a:pt x="1803476" y="1522993"/>
                </a:cubicBezTo>
                <a:cubicBezTo>
                  <a:pt x="1601108" y="1549657"/>
                  <a:pt x="1179635" y="1735981"/>
                  <a:pt x="862206" y="1733237"/>
                </a:cubicBezTo>
                <a:lnTo>
                  <a:pt x="0" y="1521697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2,100+ Diatom Stock Photos, Pictures &amp; Royalty-Free Images - iStock | Diatom  vector, Diatom algae">
            <a:extLst>
              <a:ext uri="{FF2B5EF4-FFF2-40B4-BE49-F238E27FC236}">
                <a16:creationId xmlns:a16="http://schemas.microsoft.com/office/drawing/2014/main" id="{74E8D1C4-A018-3270-4949-E5889B6C27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6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2707" b="82525" l="45933" r="6740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49" t="37730" r="29914" b="12498"/>
          <a:stretch>
            <a:fillRect/>
          </a:stretch>
        </p:blipFill>
        <p:spPr bwMode="auto">
          <a:xfrm rot="851162">
            <a:off x="4223553" y="1266066"/>
            <a:ext cx="2112505" cy="383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EF297899-790A-6B2A-7AB4-AC37608E1F7D}"/>
              </a:ext>
            </a:extLst>
          </p:cNvPr>
          <p:cNvSpPr/>
          <p:nvPr/>
        </p:nvSpPr>
        <p:spPr>
          <a:xfrm rot="2340900">
            <a:off x="4906950" y="1575379"/>
            <a:ext cx="745710" cy="329477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1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C08A67-B867-BE5C-6CC0-DC8AD0F8B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62" y="-294668"/>
            <a:ext cx="10780923" cy="727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8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2536-DA00-2DA9-0ABC-E8F812D83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A02CE-2840-BC64-2468-E8AF36859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972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pie(</a:t>
            </a:r>
            <a:r>
              <a:rPr lang="en-US" dirty="0" err="1"/>
              <a:t>data$N</a:t>
            </a:r>
            <a:r>
              <a:rPr lang="en-US" dirty="0"/>
              <a:t>, </a:t>
            </a:r>
            <a:r>
              <a:rPr lang="en-US" dirty="0" err="1"/>
              <a:t>data$group</a:t>
            </a:r>
            <a:r>
              <a:rPr lang="en-US" dirty="0"/>
              <a:t>, col = </a:t>
            </a:r>
            <a:r>
              <a:rPr lang="en-US" dirty="0" err="1"/>
              <a:t>mycolorpalette</a:t>
            </a:r>
            <a:r>
              <a:rPr lang="en-US" dirty="0"/>
              <a:t>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889013-AE78-4F73-0A56-E04B05901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602225"/>
              </p:ext>
            </p:extLst>
          </p:nvPr>
        </p:nvGraphicFramePr>
        <p:xfrm>
          <a:off x="1903686" y="2551764"/>
          <a:ext cx="3628434" cy="3941111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3180378">
                  <a:extLst>
                    <a:ext uri="{9D8B030D-6E8A-4147-A177-3AD203B41FA5}">
                      <a16:colId xmlns:a16="http://schemas.microsoft.com/office/drawing/2014/main" val="2709968837"/>
                    </a:ext>
                  </a:extLst>
                </a:gridCol>
                <a:gridCol w="448056">
                  <a:extLst>
                    <a:ext uri="{9D8B030D-6E8A-4147-A177-3AD203B41FA5}">
                      <a16:colId xmlns:a16="http://schemas.microsoft.com/office/drawing/2014/main" val="2353656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45276"/>
                  </a:ext>
                </a:extLst>
              </a:tr>
              <a:tr h="2156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APIs and other data downloads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066147"/>
                  </a:ext>
                </a:extLst>
              </a:tr>
              <a:tr h="10883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Bayesian statistics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802494"/>
                  </a:ext>
                </a:extLst>
              </a:tr>
              <a:tr h="3224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Cluster analysis and/or boosted regression trees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643361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Data cleaning and QAQC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649254"/>
                  </a:ext>
                </a:extLst>
              </a:tr>
              <a:tr h="2156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Data dashboards/shiny apps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903701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Data management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891378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Data visualization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667808"/>
                  </a:ext>
                </a:extLst>
              </a:tr>
              <a:tr h="2156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Environmental stastistics - basic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584334"/>
                  </a:ext>
                </a:extLst>
              </a:tr>
              <a:tr h="2156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Generalized additive models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912393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Hierarchical modeling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493745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Machine Learning and AI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498026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Maps/spatial statistics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352596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Multivariate statistics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130107"/>
                  </a:ext>
                </a:extLst>
              </a:tr>
              <a:tr h="21565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Non parametric statistics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780873"/>
                  </a:ext>
                </a:extLst>
              </a:tr>
              <a:tr h="26906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Open-source software engineering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257083"/>
                  </a:ext>
                </a:extLst>
              </a:tr>
              <a:tr h="16224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Time series analysis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808" marR="2808" marT="28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18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26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767D8-C05A-E03F-23FB-A5FCCD952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8BF7-BBB5-4F95-51C0-467A3F3DA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 (</a:t>
            </a:r>
            <a:r>
              <a:rPr lang="en-US" dirty="0" err="1"/>
              <a:t>ggplot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2C13B-B4A1-401A-5216-1116EBB8B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46817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#set up labels for </a:t>
            </a:r>
            <a:r>
              <a:rPr lang="en-US" dirty="0" err="1"/>
              <a:t>ggplot</a:t>
            </a:r>
            <a:r>
              <a:rPr lang="en-US" dirty="0"/>
              <a:t> version of </a:t>
            </a:r>
            <a:r>
              <a:rPr lang="en-US" dirty="0" err="1"/>
              <a:t>ppie</a:t>
            </a:r>
            <a:r>
              <a:rPr lang="en-US" dirty="0"/>
              <a:t> chart</a:t>
            </a:r>
          </a:p>
          <a:p>
            <a:pPr marL="0" indent="0">
              <a:buNone/>
            </a:pPr>
            <a:r>
              <a:rPr lang="en-US" dirty="0"/>
              <a:t>pi2 &lt;- </a:t>
            </a:r>
            <a:r>
              <a:rPr lang="en-US" dirty="0" err="1"/>
              <a:t>piresults</a:t>
            </a:r>
            <a:r>
              <a:rPr lang="en-US" dirty="0"/>
              <a:t> %&gt;%   </a:t>
            </a:r>
          </a:p>
          <a:p>
            <a:pPr marL="0" indent="0">
              <a:buNone/>
            </a:pPr>
            <a:r>
              <a:rPr lang="en-US" dirty="0"/>
              <a:t>arrange(desc(topics)) %&gt;%  </a:t>
            </a:r>
          </a:p>
          <a:p>
            <a:pPr marL="0" indent="0">
              <a:buNone/>
            </a:pPr>
            <a:r>
              <a:rPr lang="en-US" dirty="0"/>
              <a:t>mutate(prop = N / sum(</a:t>
            </a:r>
            <a:r>
              <a:rPr lang="en-US" dirty="0" err="1"/>
              <a:t>piresults$N</a:t>
            </a:r>
            <a:r>
              <a:rPr lang="en-US" dirty="0"/>
              <a:t>) *100) %&gt;%  </a:t>
            </a:r>
          </a:p>
          <a:p>
            <a:pPr marL="0" indent="0">
              <a:buNone/>
            </a:pPr>
            <a:r>
              <a:rPr lang="en-US" dirty="0"/>
              <a:t>mutate(</a:t>
            </a:r>
            <a:r>
              <a:rPr lang="en-US" dirty="0" err="1"/>
              <a:t>ypos</a:t>
            </a:r>
            <a:r>
              <a:rPr lang="en-US" dirty="0"/>
              <a:t> = </a:t>
            </a:r>
            <a:r>
              <a:rPr lang="en-US" dirty="0" err="1"/>
              <a:t>cumsum</a:t>
            </a:r>
            <a:r>
              <a:rPr lang="en-US" dirty="0"/>
              <a:t>(prop)- 0.5*prop )</a:t>
            </a:r>
          </a:p>
          <a:p>
            <a:pPr marL="0" indent="0">
              <a:buNone/>
            </a:pPr>
            <a:r>
              <a:rPr lang="en-US" dirty="0"/>
              <a:t># Basic </a:t>
            </a:r>
            <a:r>
              <a:rPr lang="en-US" dirty="0" err="1"/>
              <a:t>piechart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ggplot</a:t>
            </a:r>
            <a:r>
              <a:rPr lang="en-US" dirty="0"/>
              <a:t>(pi2, </a:t>
            </a:r>
            <a:r>
              <a:rPr lang="en-US" dirty="0" err="1"/>
              <a:t>aes</a:t>
            </a:r>
            <a:r>
              <a:rPr lang="en-US" dirty="0"/>
              <a:t>(x=2, y=prop, fill=topics)) +  </a:t>
            </a:r>
          </a:p>
          <a:p>
            <a:pPr marL="0" indent="0">
              <a:buNone/>
            </a:pPr>
            <a:r>
              <a:rPr lang="en-US" dirty="0" err="1"/>
              <a:t>geom_bar</a:t>
            </a:r>
            <a:r>
              <a:rPr lang="en-US" dirty="0"/>
              <a:t>(stat="identity", width=1, color="white") +  </a:t>
            </a:r>
          </a:p>
          <a:p>
            <a:pPr marL="0" indent="0">
              <a:buNone/>
            </a:pPr>
            <a:r>
              <a:rPr lang="en-US" dirty="0" err="1"/>
              <a:t>coord_polar</a:t>
            </a:r>
            <a:r>
              <a:rPr lang="en-US" dirty="0"/>
              <a:t>("y", start=0) +  </a:t>
            </a:r>
            <a:r>
              <a:rPr lang="en-US" dirty="0" err="1"/>
              <a:t>theme_void</a:t>
            </a:r>
            <a:r>
              <a:rPr lang="en-US" dirty="0"/>
              <a:t>() +   </a:t>
            </a:r>
          </a:p>
          <a:p>
            <a:pPr marL="0" indent="0">
              <a:buNone/>
            </a:pPr>
            <a:r>
              <a:rPr lang="en-US" dirty="0"/>
              <a:t>theme(</a:t>
            </a:r>
            <a:r>
              <a:rPr lang="en-US" dirty="0" err="1"/>
              <a:t>legend.position</a:t>
            </a:r>
            <a:r>
              <a:rPr lang="en-US" dirty="0"/>
              <a:t>="none") +    </a:t>
            </a:r>
          </a:p>
          <a:p>
            <a:pPr marL="0" indent="0">
              <a:buNone/>
            </a:pPr>
            <a:r>
              <a:rPr lang="en-US" dirty="0" err="1"/>
              <a:t>geom_text</a:t>
            </a:r>
            <a:r>
              <a:rPr lang="en-US" dirty="0"/>
              <a:t>(</a:t>
            </a:r>
            <a:r>
              <a:rPr lang="en-US" dirty="0" err="1"/>
              <a:t>aes</a:t>
            </a:r>
            <a:r>
              <a:rPr lang="en-US" dirty="0"/>
              <a:t>(y = </a:t>
            </a:r>
            <a:r>
              <a:rPr lang="en-US" dirty="0" err="1"/>
              <a:t>ypos</a:t>
            </a:r>
            <a:r>
              <a:rPr lang="en-US" dirty="0"/>
              <a:t>, label = topics),  size=3) +  </a:t>
            </a:r>
            <a:r>
              <a:rPr lang="en-US" dirty="0" err="1"/>
              <a:t>scale_fill_manual</a:t>
            </a:r>
            <a:r>
              <a:rPr lang="en-US" dirty="0"/>
              <a:t>(values = </a:t>
            </a:r>
            <a:r>
              <a:rPr lang="en-US" dirty="0" err="1"/>
              <a:t>mypal</a:t>
            </a:r>
            <a:r>
              <a:rPr lang="en-US" dirty="0"/>
              <a:t>, guide = NULL)+  </a:t>
            </a:r>
          </a:p>
          <a:p>
            <a:pPr marL="0" indent="0">
              <a:buNone/>
            </a:pPr>
            <a:r>
              <a:rPr lang="en-US" dirty="0" err="1"/>
              <a:t>theme_void</a:t>
            </a:r>
            <a:r>
              <a:rPr lang="en-US" dirty="0"/>
              <a:t>()+  </a:t>
            </a:r>
            <a:r>
              <a:rPr lang="en-US" dirty="0" err="1"/>
              <a:t>xlim</a:t>
            </a:r>
            <a:r>
              <a:rPr lang="en-US" dirty="0"/>
              <a:t>(c(0,5))</a:t>
            </a:r>
          </a:p>
        </p:txBody>
      </p:sp>
    </p:spTree>
    <p:extLst>
      <p:ext uri="{BB962C8B-B14F-4D97-AF65-F5344CB8AC3E}">
        <p14:creationId xmlns:p14="http://schemas.microsoft.com/office/powerpoint/2010/main" val="330527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C6C5C-8DF4-0835-5CAD-36785D30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4CC12-51F1-D504-DBBF-AB1EB39D2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1757" cy="4351338"/>
          </a:xfrm>
        </p:spPr>
        <p:txBody>
          <a:bodyPr/>
          <a:lstStyle/>
          <a:p>
            <a:r>
              <a:rPr lang="en-US" dirty="0"/>
              <a:t>Labels are hard. </a:t>
            </a:r>
          </a:p>
          <a:p>
            <a:r>
              <a:rPr lang="en-US" dirty="0"/>
              <a:t>One of the few cases where it might be easier in base 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9B7F2B-988C-269A-476B-FD17CEDCAA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0881" b="37741"/>
          <a:stretch>
            <a:fillRect/>
          </a:stretch>
        </p:blipFill>
        <p:spPr>
          <a:xfrm>
            <a:off x="5602765" y="1027906"/>
            <a:ext cx="6141215" cy="509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72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6CC18-7326-D3D4-D45A-5DC82DD10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1D368-47A9-18E3-72D7-88EBEE5C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you can make donut plots!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13A269-702D-20AC-8CE3-8C33C847F0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096" t="29805" r="27501" b="27463"/>
          <a:stretch>
            <a:fillRect/>
          </a:stretch>
        </p:blipFill>
        <p:spPr>
          <a:xfrm>
            <a:off x="2480229" y="1545876"/>
            <a:ext cx="6891453" cy="522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1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CD08F-B0FB-956A-393F-6BF00D2AE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CACE-24C8-8758-8F29-4B61A85A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61733" cy="1325563"/>
          </a:xfrm>
        </p:spPr>
        <p:txBody>
          <a:bodyPr/>
          <a:lstStyle/>
          <a:p>
            <a:r>
              <a:rPr lang="en-US" dirty="0"/>
              <a:t>Why use a pie chart?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0453-39E6-DAC1-67CE-65C755ED7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94" y="1792900"/>
            <a:ext cx="4218542" cy="2724016"/>
          </a:xfrm>
        </p:spPr>
        <p:txBody>
          <a:bodyPr/>
          <a:lstStyle/>
          <a:p>
            <a:r>
              <a:rPr lang="en-US" dirty="0"/>
              <a:t>Format people are used to</a:t>
            </a:r>
          </a:p>
          <a:p>
            <a:r>
              <a:rPr lang="en-US" dirty="0"/>
              <a:t>They look cool</a:t>
            </a:r>
          </a:p>
          <a:p>
            <a:r>
              <a:rPr lang="en-US" dirty="0"/>
              <a:t>Intuitively know it is a piece-of-a-whole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77DBF0-F34F-E86A-E359-B31C5108C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878" y="1421176"/>
            <a:ext cx="7356746" cy="49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9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20AB1-74E9-5037-A5D5-8D722B2AC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6581B6-8070-3CD7-F10E-AD412CE2A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878" y="1421176"/>
            <a:ext cx="7356746" cy="49645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7F9F6-951D-0111-4717-5BEE9F39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61733" cy="1325563"/>
          </a:xfrm>
        </p:spPr>
        <p:txBody>
          <a:bodyPr/>
          <a:lstStyle/>
          <a:p>
            <a:r>
              <a:rPr lang="en-US" dirty="0"/>
              <a:t>Why not use a pie chart?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9774F-664B-55A9-5263-3F31FF8DF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94" y="1792900"/>
            <a:ext cx="4218542" cy="2724016"/>
          </a:xfrm>
        </p:spPr>
        <p:txBody>
          <a:bodyPr/>
          <a:lstStyle/>
          <a:p>
            <a:r>
              <a:rPr lang="en-US" dirty="0"/>
              <a:t>Take up a lot of space</a:t>
            </a:r>
          </a:p>
          <a:p>
            <a:r>
              <a:rPr lang="en-US" dirty="0"/>
              <a:t>Hard to compare sizes of slices</a:t>
            </a:r>
          </a:p>
          <a:p>
            <a:r>
              <a:rPr lang="en-US" dirty="0"/>
              <a:t>Hard to see small values</a:t>
            </a:r>
          </a:p>
        </p:txBody>
      </p:sp>
    </p:spTree>
    <p:extLst>
      <p:ext uri="{BB962C8B-B14F-4D97-AF65-F5344CB8AC3E}">
        <p14:creationId xmlns:p14="http://schemas.microsoft.com/office/powerpoint/2010/main" val="4207850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2D821-B306-C269-D7FF-3D23FDCA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FC5DD-AB44-F25A-F938-C15D49A2C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13453" cy="4351338"/>
          </a:xfrm>
        </p:spPr>
        <p:txBody>
          <a:bodyPr/>
          <a:lstStyle/>
          <a:p>
            <a:r>
              <a:rPr lang="en-US" dirty="0"/>
              <a:t>Much easier to compare groups.</a:t>
            </a:r>
          </a:p>
          <a:p>
            <a:r>
              <a:rPr lang="en-US" dirty="0"/>
              <a:t>Not as easy to compare groups to the whole.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B83DB8-EA34-A1C7-6485-3117B346E8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0835" b="31566"/>
          <a:stretch>
            <a:fillRect/>
          </a:stretch>
        </p:blipFill>
        <p:spPr>
          <a:xfrm>
            <a:off x="6096000" y="268570"/>
            <a:ext cx="5390608" cy="632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8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627</Words>
  <Application>Microsoft Office PowerPoint</Application>
  <PresentationFormat>Widescreen</PresentationFormat>
  <Paragraphs>100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Aptos Narrow</vt:lpstr>
      <vt:lpstr>Arial</vt:lpstr>
      <vt:lpstr>Office Theme</vt:lpstr>
      <vt:lpstr>Graph of the Day</vt:lpstr>
      <vt:lpstr>PowerPoint Presentation</vt:lpstr>
      <vt:lpstr>The code:</vt:lpstr>
      <vt:lpstr>The code (ggplot:</vt:lpstr>
      <vt:lpstr>PowerPoint Presentation</vt:lpstr>
      <vt:lpstr>But you can make donut plots!</vt:lpstr>
      <vt:lpstr>Why use a pie chart?</vt:lpstr>
      <vt:lpstr>Why not use a pie chart?</vt:lpstr>
      <vt:lpstr>Bar chart</vt:lpstr>
      <vt:lpstr>Code</vt:lpstr>
      <vt:lpstr>Stacked bar chart</vt:lpstr>
      <vt:lpstr>Code</vt:lpstr>
      <vt:lpstr>Questions?</vt:lpstr>
      <vt:lpstr>Now a note on the actual poll results….</vt:lpstr>
      <vt:lpstr>Now a note on the actual poll results….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Hartman, Rosemary@DWR (she/her)</dc:creator>
  <cp:lastModifiedBy>Hartman, Rosemary@DWR (she/her)</cp:lastModifiedBy>
  <cp:revision>1</cp:revision>
  <dcterms:created xsi:type="dcterms:W3CDTF">2025-08-11T16:33:31Z</dcterms:created>
  <dcterms:modified xsi:type="dcterms:W3CDTF">2025-08-14T14:57:08Z</dcterms:modified>
</cp:coreProperties>
</file>